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58" r:id="rId8"/>
    <p:sldId id="259" r:id="rId9"/>
    <p:sldId id="261" r:id="rId10"/>
    <p:sldId id="262" r:id="rId11"/>
    <p:sldId id="263" r:id="rId12"/>
    <p:sldId id="264" r:id="rId13"/>
    <p:sldId id="265" r:id="rId14"/>
    <p:sldId id="266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64DB7E-B57A-0DE5-739A-C6DCDA2C0536}" v="5" dt="2020-10-05T17:57:53.568"/>
    <p1510:client id="{CDA953EE-07AE-B5E5-EC92-FAA1ED451AA9}" v="2" dt="2023-07-05T19:15:21"/>
    <p1510:client id="{E24D53E0-EFC6-2772-1887-441718F32B78}" v="23" dt="2020-10-08T02:05:06.8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21" d="100"/>
          <a:sy n="21" d="100"/>
        </p:scale>
        <p:origin x="33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206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937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2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22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91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4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30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878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74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785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326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C2558-5F3D-431E-8BDD-D8336069FF7B}" type="datetimeFigureOut">
              <a:rPr lang="en-US" smtClean="0"/>
              <a:t>2/4/2025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AF904-2107-4DEB-8CBB-C99DDC30F4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338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wmf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NPUASTS Command Center Trailer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68147"/>
            <a:ext cx="9144000" cy="811764"/>
          </a:xfrm>
        </p:spPr>
        <p:txBody>
          <a:bodyPr/>
          <a:lstStyle/>
          <a:p>
            <a:r>
              <a:rPr lang="en-US"/>
              <a:t>Deployment Training</a:t>
            </a:r>
          </a:p>
        </p:txBody>
      </p:sp>
    </p:spTree>
    <p:extLst>
      <p:ext uri="{BB962C8B-B14F-4D97-AF65-F5344CB8AC3E}">
        <p14:creationId xmlns:p14="http://schemas.microsoft.com/office/powerpoint/2010/main" val="3982979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/>
          <p:cNvSpPr/>
          <p:nvPr/>
        </p:nvSpPr>
        <p:spPr>
          <a:xfrm>
            <a:off x="139897" y="0"/>
            <a:ext cx="12052103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9256921" y="1613647"/>
            <a:ext cx="2851606" cy="145462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Rounded Rectangle 287"/>
          <p:cNvSpPr/>
          <p:nvPr/>
        </p:nvSpPr>
        <p:spPr>
          <a:xfrm>
            <a:off x="2365654" y="5766839"/>
            <a:ext cx="1819109" cy="90978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chemeClr val="tx1"/>
                </a:solidFill>
              </a:rPr>
              <a:t>NASA</a:t>
            </a:r>
          </a:p>
          <a:p>
            <a:pPr algn="ctr"/>
            <a:endParaRPr lang="en-US" sz="2800">
              <a:solidFill>
                <a:schemeClr val="tx1"/>
              </a:solidFill>
            </a:endParaRPr>
          </a:p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0" name="Rounded Rectangle 279"/>
          <p:cNvSpPr/>
          <p:nvPr/>
        </p:nvSpPr>
        <p:spPr>
          <a:xfrm>
            <a:off x="8222907" y="2606898"/>
            <a:ext cx="3885619" cy="1538675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>
                <a:solidFill>
                  <a:schemeClr val="tx1"/>
                </a:solidFill>
              </a:rPr>
              <a:t> Radar Truck</a:t>
            </a:r>
          </a:p>
          <a:p>
            <a:pPr algn="ctr"/>
            <a:endParaRPr lang="en-US">
              <a:solidFill>
                <a:schemeClr val="tx1"/>
              </a:solidFill>
            </a:endParaRPr>
          </a:p>
          <a:p>
            <a:pPr algn="ctr"/>
            <a:endParaRPr lang="en-US">
              <a:solidFill>
                <a:schemeClr val="tx1"/>
              </a:solidFill>
            </a:endParaRPr>
          </a:p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241430" y="4800684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Rounded Rectangle 144"/>
          <p:cNvSpPr/>
          <p:nvPr/>
        </p:nvSpPr>
        <p:spPr>
          <a:xfrm>
            <a:off x="1915137" y="3869431"/>
            <a:ext cx="2422821" cy="5979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err="1">
                <a:solidFill>
                  <a:schemeClr val="tx1"/>
                </a:solidFill>
              </a:rPr>
              <a:t>CradlePoint</a:t>
            </a:r>
            <a:r>
              <a:rPr lang="en-US">
                <a:solidFill>
                  <a:schemeClr val="tx1"/>
                </a:solidFill>
              </a:rPr>
              <a:t> IBR1100</a:t>
            </a:r>
          </a:p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06841" y="949098"/>
            <a:ext cx="1797375" cy="53271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Simulyze Flight Control</a:t>
            </a:r>
          </a:p>
        </p:txBody>
      </p:sp>
      <p:sp>
        <p:nvSpPr>
          <p:cNvPr id="6" name="Rectangle 5"/>
          <p:cNvSpPr/>
          <p:nvPr/>
        </p:nvSpPr>
        <p:spPr>
          <a:xfrm>
            <a:off x="2306841" y="2792263"/>
            <a:ext cx="1797375" cy="53271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Other Computers</a:t>
            </a:r>
          </a:p>
        </p:txBody>
      </p:sp>
      <p:sp>
        <p:nvSpPr>
          <p:cNvPr id="8" name="Rectangle 7"/>
          <p:cNvSpPr/>
          <p:nvPr/>
        </p:nvSpPr>
        <p:spPr>
          <a:xfrm>
            <a:off x="5032374" y="1838048"/>
            <a:ext cx="321734" cy="20312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Switch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74406" y="588934"/>
            <a:ext cx="1005840" cy="551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Quad Displays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423659" y="1102783"/>
            <a:ext cx="173736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ADS-B Receiver</a:t>
            </a:r>
          </a:p>
          <a:p>
            <a:pPr algn="ctr"/>
            <a:r>
              <a:rPr lang="en-US"/>
              <a:t>Stratus 2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23659" y="371287"/>
            <a:ext cx="173736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Weather Station Console</a:t>
            </a:r>
          </a:p>
        </p:txBody>
      </p:sp>
      <p:cxnSp>
        <p:nvCxnSpPr>
          <p:cNvPr id="27" name="Elbow Connector 26"/>
          <p:cNvCxnSpPr>
            <a:stCxn id="19" idx="1"/>
            <a:endCxn id="4" idx="3"/>
          </p:cNvCxnSpPr>
          <p:nvPr/>
        </p:nvCxnSpPr>
        <p:spPr>
          <a:xfrm rot="10800000">
            <a:off x="4104217" y="1215455"/>
            <a:ext cx="2319443" cy="20736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Elbow Connector 30"/>
          <p:cNvCxnSpPr>
            <a:stCxn id="21" idx="1"/>
          </p:cNvCxnSpPr>
          <p:nvPr/>
        </p:nvCxnSpPr>
        <p:spPr>
          <a:xfrm rot="10800000" flipV="1">
            <a:off x="4093327" y="691327"/>
            <a:ext cx="2330332" cy="44899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/>
          <p:cNvSpPr/>
          <p:nvPr/>
        </p:nvSpPr>
        <p:spPr>
          <a:xfrm>
            <a:off x="3233057" y="4162433"/>
            <a:ext cx="1013593" cy="2572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LTE</a:t>
            </a:r>
          </a:p>
        </p:txBody>
      </p:sp>
      <p:cxnSp>
        <p:nvCxnSpPr>
          <p:cNvPr id="46" name="Elbow Connector 45"/>
          <p:cNvCxnSpPr>
            <a:stCxn id="145" idx="3"/>
            <a:endCxn id="8" idx="2"/>
          </p:cNvCxnSpPr>
          <p:nvPr/>
        </p:nvCxnSpPr>
        <p:spPr>
          <a:xfrm flipV="1">
            <a:off x="4337958" y="3869272"/>
            <a:ext cx="855283" cy="299121"/>
          </a:xfrm>
          <a:prstGeom prst="bentConnector2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5797827" y="1224479"/>
            <a:ext cx="4443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WIFI</a:t>
            </a:r>
          </a:p>
        </p:txBody>
      </p:sp>
      <p:cxnSp>
        <p:nvCxnSpPr>
          <p:cNvPr id="12" name="Elbow Connector 11"/>
          <p:cNvCxnSpPr>
            <a:stCxn id="4" idx="1"/>
            <a:endCxn id="11" idx="2"/>
          </p:cNvCxnSpPr>
          <p:nvPr/>
        </p:nvCxnSpPr>
        <p:spPr>
          <a:xfrm rot="10800000">
            <a:off x="977327" y="1140325"/>
            <a:ext cx="1329515" cy="75130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282108" y="1557472"/>
            <a:ext cx="1005840" cy="55139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Dual Displays</a:t>
            </a:r>
          </a:p>
        </p:txBody>
      </p:sp>
      <p:sp>
        <p:nvSpPr>
          <p:cNvPr id="48" name="Rounded Rectangle 47"/>
          <p:cNvSpPr/>
          <p:nvPr/>
        </p:nvSpPr>
        <p:spPr>
          <a:xfrm>
            <a:off x="8907183" y="448336"/>
            <a:ext cx="1305873" cy="485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Weather Station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870661" y="503753"/>
            <a:ext cx="4154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USB</a:t>
            </a:r>
          </a:p>
        </p:txBody>
      </p:sp>
      <p:cxnSp>
        <p:nvCxnSpPr>
          <p:cNvPr id="60" name="Straight Connector 59"/>
          <p:cNvCxnSpPr>
            <a:stCxn id="21" idx="3"/>
            <a:endCxn id="48" idx="1"/>
          </p:cNvCxnSpPr>
          <p:nvPr/>
        </p:nvCxnSpPr>
        <p:spPr>
          <a:xfrm flipV="1">
            <a:off x="8161019" y="691325"/>
            <a:ext cx="746164" cy="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189555" y="467608"/>
            <a:ext cx="673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Wireless</a:t>
            </a:r>
          </a:p>
        </p:txBody>
      </p:sp>
      <p:sp>
        <p:nvSpPr>
          <p:cNvPr id="111" name="TextBox 110"/>
          <p:cNvSpPr txBox="1"/>
          <p:nvPr/>
        </p:nvSpPr>
        <p:spPr>
          <a:xfrm>
            <a:off x="4485258" y="1309311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cxnSp>
        <p:nvCxnSpPr>
          <p:cNvPr id="75" name="Elbow Connector 74"/>
          <p:cNvCxnSpPr>
            <a:stCxn id="8" idx="0"/>
          </p:cNvCxnSpPr>
          <p:nvPr/>
        </p:nvCxnSpPr>
        <p:spPr>
          <a:xfrm rot="16200000" flipV="1">
            <a:off x="4420526" y="1065332"/>
            <a:ext cx="465934" cy="1079497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2295951" y="1564489"/>
            <a:ext cx="1797375" cy="53271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err="1">
                <a:solidFill>
                  <a:schemeClr val="bg1"/>
                </a:solidFill>
              </a:rPr>
              <a:t>RangeVue</a:t>
            </a:r>
            <a:r>
              <a:rPr lang="en-US">
                <a:solidFill>
                  <a:schemeClr val="bg1"/>
                </a:solidFill>
              </a:rPr>
              <a:t> Computer</a:t>
            </a:r>
          </a:p>
        </p:txBody>
      </p:sp>
      <p:cxnSp>
        <p:nvCxnSpPr>
          <p:cNvPr id="81" name="Elbow Connector 80"/>
          <p:cNvCxnSpPr>
            <a:stCxn id="78" idx="3"/>
          </p:cNvCxnSpPr>
          <p:nvPr/>
        </p:nvCxnSpPr>
        <p:spPr>
          <a:xfrm>
            <a:off x="4093326" y="1830846"/>
            <a:ext cx="921158" cy="313444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601381" y="1937644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cxnSp>
        <p:nvCxnSpPr>
          <p:cNvPr id="83" name="Straight Connector 82"/>
          <p:cNvCxnSpPr>
            <a:stCxn id="78" idx="1"/>
            <a:endCxn id="38" idx="3"/>
          </p:cNvCxnSpPr>
          <p:nvPr/>
        </p:nvCxnSpPr>
        <p:spPr>
          <a:xfrm flipH="1">
            <a:off x="1287948" y="1830846"/>
            <a:ext cx="1008003" cy="23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Cloud 87"/>
          <p:cNvSpPr/>
          <p:nvPr/>
        </p:nvSpPr>
        <p:spPr>
          <a:xfrm>
            <a:off x="5779278" y="3951145"/>
            <a:ext cx="2152542" cy="1318513"/>
          </a:xfrm>
          <a:prstGeom prst="cloud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Internet</a:t>
            </a:r>
          </a:p>
        </p:txBody>
      </p:sp>
      <p:cxnSp>
        <p:nvCxnSpPr>
          <p:cNvPr id="95" name="Elbow Connector 94"/>
          <p:cNvCxnSpPr>
            <a:stCxn id="88" idx="2"/>
            <a:endCxn id="42" idx="6"/>
          </p:cNvCxnSpPr>
          <p:nvPr/>
        </p:nvCxnSpPr>
        <p:spPr>
          <a:xfrm rot="10800000">
            <a:off x="4246651" y="4291044"/>
            <a:ext cx="1539305" cy="319358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>
            <a:stCxn id="189" idx="3"/>
            <a:endCxn id="213" idx="1"/>
          </p:cNvCxnSpPr>
          <p:nvPr/>
        </p:nvCxnSpPr>
        <p:spPr>
          <a:xfrm>
            <a:off x="10871169" y="3711207"/>
            <a:ext cx="303449" cy="11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>
            <a:off x="7622172" y="2228654"/>
            <a:ext cx="840741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Elbow Connector 111"/>
          <p:cNvCxnSpPr>
            <a:stCxn id="259" idx="1"/>
          </p:cNvCxnSpPr>
          <p:nvPr/>
        </p:nvCxnSpPr>
        <p:spPr>
          <a:xfrm rot="10800000">
            <a:off x="5354108" y="2029261"/>
            <a:ext cx="923680" cy="34634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/>
          <p:cNvSpPr txBox="1"/>
          <p:nvPr/>
        </p:nvSpPr>
        <p:spPr>
          <a:xfrm>
            <a:off x="5873945" y="216600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sp>
        <p:nvSpPr>
          <p:cNvPr id="114" name="Rounded Rectangle 113"/>
          <p:cNvSpPr/>
          <p:nvPr/>
        </p:nvSpPr>
        <p:spPr>
          <a:xfrm>
            <a:off x="8142873" y="2012765"/>
            <a:ext cx="822960" cy="485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UASs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566412" y="2029261"/>
            <a:ext cx="6479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C2 Links</a:t>
            </a:r>
          </a:p>
        </p:txBody>
      </p:sp>
      <p:sp>
        <p:nvSpPr>
          <p:cNvPr id="116" name="Rectangle 115"/>
          <p:cNvSpPr/>
          <p:nvPr/>
        </p:nvSpPr>
        <p:spPr>
          <a:xfrm>
            <a:off x="6423659" y="1908614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/>
          <p:cNvSpPr/>
          <p:nvPr/>
        </p:nvSpPr>
        <p:spPr>
          <a:xfrm>
            <a:off x="6353988" y="1979369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3" name="Elbow Connector 122"/>
          <p:cNvCxnSpPr>
            <a:stCxn id="264" idx="1"/>
            <a:endCxn id="8" idx="3"/>
          </p:cNvCxnSpPr>
          <p:nvPr/>
        </p:nvCxnSpPr>
        <p:spPr>
          <a:xfrm rot="10800000">
            <a:off x="5354109" y="2853660"/>
            <a:ext cx="947631" cy="429468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/>
          <p:cNvSpPr txBox="1"/>
          <p:nvPr/>
        </p:nvSpPr>
        <p:spPr>
          <a:xfrm>
            <a:off x="5916395" y="3068438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sp>
        <p:nvSpPr>
          <p:cNvPr id="125" name="Rectangle 124"/>
          <p:cNvSpPr/>
          <p:nvPr/>
        </p:nvSpPr>
        <p:spPr>
          <a:xfrm>
            <a:off x="6423659" y="2841168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1997420" y="4160334"/>
            <a:ext cx="1011873" cy="2572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WIFI</a:t>
            </a:r>
          </a:p>
        </p:txBody>
      </p:sp>
      <p:sp>
        <p:nvSpPr>
          <p:cNvPr id="164" name="Rectangle 163"/>
          <p:cNvSpPr/>
          <p:nvPr/>
        </p:nvSpPr>
        <p:spPr>
          <a:xfrm>
            <a:off x="306871" y="4841533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1" name="Elbow Connector 170"/>
          <p:cNvCxnSpPr>
            <a:stCxn id="248" idx="0"/>
            <a:endCxn id="141" idx="4"/>
          </p:cNvCxnSpPr>
          <p:nvPr/>
        </p:nvCxnSpPr>
        <p:spPr>
          <a:xfrm rot="5400000" flipH="1" flipV="1">
            <a:off x="1490306" y="3889442"/>
            <a:ext cx="484937" cy="154116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1" name="Rectangle 180"/>
          <p:cNvSpPr/>
          <p:nvPr/>
        </p:nvSpPr>
        <p:spPr>
          <a:xfrm>
            <a:off x="10331435" y="5843904"/>
            <a:ext cx="1695912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Rounded Rectangle 188"/>
          <p:cNvSpPr/>
          <p:nvPr/>
        </p:nvSpPr>
        <p:spPr>
          <a:xfrm>
            <a:off x="8448348" y="3412245"/>
            <a:ext cx="2422821" cy="5979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err="1">
                <a:solidFill>
                  <a:schemeClr val="tx1"/>
                </a:solidFill>
              </a:rPr>
              <a:t>CradlePoint</a:t>
            </a:r>
            <a:r>
              <a:rPr lang="en-US">
                <a:solidFill>
                  <a:schemeClr val="tx1"/>
                </a:solidFill>
              </a:rPr>
              <a:t> IBR1100</a:t>
            </a:r>
          </a:p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90" name="Oval 189"/>
          <p:cNvSpPr/>
          <p:nvPr/>
        </p:nvSpPr>
        <p:spPr>
          <a:xfrm>
            <a:off x="9766268" y="3705247"/>
            <a:ext cx="1013593" cy="2572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WIFI</a:t>
            </a:r>
          </a:p>
        </p:txBody>
      </p:sp>
      <p:sp>
        <p:nvSpPr>
          <p:cNvPr id="191" name="Oval 190"/>
          <p:cNvSpPr/>
          <p:nvPr/>
        </p:nvSpPr>
        <p:spPr>
          <a:xfrm>
            <a:off x="8530631" y="3703148"/>
            <a:ext cx="1011873" cy="25722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LTE</a:t>
            </a:r>
          </a:p>
        </p:txBody>
      </p:sp>
      <p:cxnSp>
        <p:nvCxnSpPr>
          <p:cNvPr id="208" name="Elbow Connector 207"/>
          <p:cNvCxnSpPr>
            <a:stCxn id="88" idx="1"/>
            <a:endCxn id="204" idx="0"/>
          </p:cNvCxnSpPr>
          <p:nvPr/>
        </p:nvCxnSpPr>
        <p:spPr>
          <a:xfrm rot="16200000" flipH="1">
            <a:off x="6936711" y="5187091"/>
            <a:ext cx="223696" cy="386021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Rectangle 212"/>
          <p:cNvSpPr/>
          <p:nvPr/>
        </p:nvSpPr>
        <p:spPr>
          <a:xfrm>
            <a:off x="11174618" y="3571196"/>
            <a:ext cx="867889" cy="2822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Switch</a:t>
            </a:r>
          </a:p>
        </p:txBody>
      </p:sp>
      <p:cxnSp>
        <p:nvCxnSpPr>
          <p:cNvPr id="218" name="Elbow Connector 217"/>
          <p:cNvCxnSpPr>
            <a:stCxn id="213" idx="0"/>
            <a:endCxn id="37" idx="2"/>
          </p:cNvCxnSpPr>
          <p:nvPr/>
        </p:nvCxnSpPr>
        <p:spPr>
          <a:xfrm rot="16200000" flipV="1">
            <a:off x="10793267" y="2755900"/>
            <a:ext cx="428277" cy="120231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TextBox 220"/>
          <p:cNvSpPr txBox="1"/>
          <p:nvPr/>
        </p:nvSpPr>
        <p:spPr>
          <a:xfrm>
            <a:off x="10805150" y="3507132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11324106" y="3139823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grpSp>
        <p:nvGrpSpPr>
          <p:cNvPr id="238" name="Group 237"/>
          <p:cNvGrpSpPr/>
          <p:nvPr/>
        </p:nvGrpSpPr>
        <p:grpSpPr>
          <a:xfrm>
            <a:off x="4428596" y="5491950"/>
            <a:ext cx="5625947" cy="1277675"/>
            <a:chOff x="3437996" y="5491950"/>
            <a:chExt cx="5625947" cy="1277675"/>
          </a:xfrm>
        </p:grpSpPr>
        <p:grpSp>
          <p:nvGrpSpPr>
            <p:cNvPr id="203" name="Group 202"/>
            <p:cNvGrpSpPr/>
            <p:nvPr/>
          </p:nvGrpSpPr>
          <p:grpSpPr>
            <a:xfrm>
              <a:off x="3437996" y="5491950"/>
              <a:ext cx="5625947" cy="1277675"/>
              <a:chOff x="357974" y="154888"/>
              <a:chExt cx="5584151" cy="1277675"/>
            </a:xfrm>
          </p:grpSpPr>
          <p:sp>
            <p:nvSpPr>
              <p:cNvPr id="204" name="Rounded Rectangle 203"/>
              <p:cNvSpPr/>
              <p:nvPr/>
            </p:nvSpPr>
            <p:spPr>
              <a:xfrm>
                <a:off x="357974" y="154888"/>
                <a:ext cx="5584151" cy="127767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>
                    <a:solidFill>
                      <a:schemeClr val="tx1"/>
                    </a:solidFill>
                  </a:rPr>
                  <a:t>                                                        UND Campus/Network</a:t>
                </a:r>
              </a:p>
              <a:p>
                <a:pPr algn="ctr"/>
                <a:endParaRPr lang="en-US">
                  <a:solidFill>
                    <a:schemeClr val="tx1"/>
                  </a:solidFill>
                </a:endParaRPr>
              </a:p>
              <a:p>
                <a:pPr algn="ctr"/>
                <a:endParaRPr lang="en-US">
                  <a:solidFill>
                    <a:schemeClr val="tx1"/>
                  </a:solidFill>
                </a:endParaRPr>
              </a:p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5" name="Rectangle 204"/>
              <p:cNvSpPr/>
              <p:nvPr/>
            </p:nvSpPr>
            <p:spPr>
              <a:xfrm>
                <a:off x="454395" y="916450"/>
                <a:ext cx="2302934" cy="431800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err="1">
                    <a:solidFill>
                      <a:schemeClr val="bg1"/>
                    </a:solidFill>
                  </a:rPr>
                  <a:t>Simulyze</a:t>
                </a:r>
                <a:r>
                  <a:rPr lang="en-US">
                    <a:solidFill>
                      <a:schemeClr val="bg1"/>
                    </a:solidFill>
                  </a:rPr>
                  <a:t> Flight Control</a:t>
                </a:r>
              </a:p>
            </p:txBody>
          </p:sp>
        </p:grpSp>
        <p:sp>
          <p:nvSpPr>
            <p:cNvPr id="226" name="Rectangle 225"/>
            <p:cNvSpPr/>
            <p:nvPr/>
          </p:nvSpPr>
          <p:spPr>
            <a:xfrm>
              <a:off x="7802338" y="6253512"/>
              <a:ext cx="1078984" cy="4318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Sensors</a:t>
              </a:r>
            </a:p>
          </p:txBody>
        </p:sp>
        <p:sp>
          <p:nvSpPr>
            <p:cNvPr id="227" name="Rectangle 226"/>
            <p:cNvSpPr/>
            <p:nvPr/>
          </p:nvSpPr>
          <p:spPr>
            <a:xfrm>
              <a:off x="6171658" y="6253512"/>
              <a:ext cx="1295942" cy="431800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bg1"/>
                  </a:solidFill>
                </a:rPr>
                <a:t>Simulators</a:t>
              </a:r>
            </a:p>
          </p:txBody>
        </p:sp>
      </p:grpSp>
      <p:cxnSp>
        <p:nvCxnSpPr>
          <p:cNvPr id="231" name="Straight Connector 230"/>
          <p:cNvCxnSpPr>
            <a:stCxn id="119" idx="3"/>
          </p:cNvCxnSpPr>
          <p:nvPr/>
        </p:nvCxnSpPr>
        <p:spPr>
          <a:xfrm>
            <a:off x="4256616" y="3211020"/>
            <a:ext cx="774051" cy="1114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TextBox 231"/>
          <p:cNvSpPr txBox="1"/>
          <p:nvPr/>
        </p:nvSpPr>
        <p:spPr>
          <a:xfrm>
            <a:off x="4465310" y="300488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sp>
        <p:nvSpPr>
          <p:cNvPr id="243" name="Rounded Rectangle 242"/>
          <p:cNvSpPr/>
          <p:nvPr/>
        </p:nvSpPr>
        <p:spPr>
          <a:xfrm>
            <a:off x="2494107" y="5996586"/>
            <a:ext cx="1500373" cy="63228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NASA LCV-DE Gateway</a:t>
            </a:r>
          </a:p>
        </p:txBody>
      </p:sp>
      <p:cxnSp>
        <p:nvCxnSpPr>
          <p:cNvPr id="244" name="Elbow Connector 243"/>
          <p:cNvCxnSpPr>
            <a:endCxn id="243" idx="0"/>
          </p:cNvCxnSpPr>
          <p:nvPr/>
        </p:nvCxnSpPr>
        <p:spPr>
          <a:xfrm rot="10800000" flipV="1">
            <a:off x="3244295" y="4902492"/>
            <a:ext cx="2568773" cy="1094093"/>
          </a:xfrm>
          <a:prstGeom prst="bentConnector2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8" name="Rectangle 247"/>
          <p:cNvSpPr/>
          <p:nvPr/>
        </p:nvSpPr>
        <p:spPr>
          <a:xfrm>
            <a:off x="367831" y="4902493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WIFI Devices</a:t>
            </a:r>
          </a:p>
        </p:txBody>
      </p:sp>
      <p:sp>
        <p:nvSpPr>
          <p:cNvPr id="259" name="Rectangle 258"/>
          <p:cNvSpPr/>
          <p:nvPr/>
        </p:nvSpPr>
        <p:spPr>
          <a:xfrm>
            <a:off x="6277788" y="2055569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UAS GCSs</a:t>
            </a:r>
          </a:p>
        </p:txBody>
      </p:sp>
      <p:sp>
        <p:nvSpPr>
          <p:cNvPr id="263" name="Rectangle 262"/>
          <p:cNvSpPr/>
          <p:nvPr/>
        </p:nvSpPr>
        <p:spPr>
          <a:xfrm>
            <a:off x="6362699" y="2902128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Rectangle 263"/>
          <p:cNvSpPr/>
          <p:nvPr/>
        </p:nvSpPr>
        <p:spPr>
          <a:xfrm>
            <a:off x="6301739" y="2963088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Sensors</a:t>
            </a:r>
          </a:p>
        </p:txBody>
      </p:sp>
      <p:sp>
        <p:nvSpPr>
          <p:cNvPr id="269" name="Rectangle 268"/>
          <p:cNvSpPr/>
          <p:nvPr/>
        </p:nvSpPr>
        <p:spPr>
          <a:xfrm>
            <a:off x="10270475" y="5904864"/>
            <a:ext cx="1695912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Rectangle 267"/>
          <p:cNvSpPr/>
          <p:nvPr/>
        </p:nvSpPr>
        <p:spPr>
          <a:xfrm>
            <a:off x="10213056" y="5982780"/>
            <a:ext cx="1695912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Supplemental Data Sources</a:t>
            </a:r>
          </a:p>
        </p:txBody>
      </p:sp>
      <p:cxnSp>
        <p:nvCxnSpPr>
          <p:cNvPr id="182" name="Elbow Connector 181"/>
          <p:cNvCxnSpPr>
            <a:endCxn id="268" idx="0"/>
          </p:cNvCxnSpPr>
          <p:nvPr/>
        </p:nvCxnSpPr>
        <p:spPr>
          <a:xfrm>
            <a:off x="7400083" y="5104511"/>
            <a:ext cx="3660929" cy="878269"/>
          </a:xfrm>
          <a:prstGeom prst="bentConnector2">
            <a:avLst/>
          </a:prstGeom>
          <a:ln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Rectangle 274"/>
          <p:cNvSpPr/>
          <p:nvPr/>
        </p:nvSpPr>
        <p:spPr>
          <a:xfrm>
            <a:off x="4564486" y="5542572"/>
            <a:ext cx="1440074" cy="583677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UND LVC Gateway</a:t>
            </a:r>
          </a:p>
        </p:txBody>
      </p:sp>
      <p:cxnSp>
        <p:nvCxnSpPr>
          <p:cNvPr id="100" name="Elbow Connector 99"/>
          <p:cNvCxnSpPr>
            <a:stCxn id="191" idx="2"/>
          </p:cNvCxnSpPr>
          <p:nvPr/>
        </p:nvCxnSpPr>
        <p:spPr>
          <a:xfrm rot="10800000" flipV="1">
            <a:off x="7686141" y="3831759"/>
            <a:ext cx="844491" cy="283536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" name="TextBox 276"/>
          <p:cNvSpPr txBox="1"/>
          <p:nvPr/>
        </p:nvSpPr>
        <p:spPr>
          <a:xfrm>
            <a:off x="4553480" y="3833416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cxnSp>
        <p:nvCxnSpPr>
          <p:cNvPr id="15" name="Elbow Connector 14"/>
          <p:cNvCxnSpPr>
            <a:stCxn id="204" idx="0"/>
          </p:cNvCxnSpPr>
          <p:nvPr/>
        </p:nvCxnSpPr>
        <p:spPr>
          <a:xfrm rot="16200000" flipH="1" flipV="1">
            <a:off x="6378898" y="5390840"/>
            <a:ext cx="761562" cy="963782"/>
          </a:xfrm>
          <a:prstGeom prst="bentConnector4">
            <a:avLst>
              <a:gd name="adj1" fmla="val 46027"/>
              <a:gd name="adj2" fmla="val 89218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>
            <a:stCxn id="275" idx="2"/>
          </p:cNvCxnSpPr>
          <p:nvPr/>
        </p:nvCxnSpPr>
        <p:spPr>
          <a:xfrm>
            <a:off x="5284523" y="6126249"/>
            <a:ext cx="0" cy="1272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Elbow Connector 23"/>
          <p:cNvCxnSpPr>
            <a:stCxn id="275" idx="0"/>
          </p:cNvCxnSpPr>
          <p:nvPr/>
        </p:nvCxnSpPr>
        <p:spPr>
          <a:xfrm rot="5400000" flipH="1" flipV="1">
            <a:off x="5389264" y="4927275"/>
            <a:ext cx="510556" cy="720039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stCxn id="205" idx="3"/>
            <a:endCxn id="227" idx="1"/>
          </p:cNvCxnSpPr>
          <p:nvPr/>
        </p:nvCxnSpPr>
        <p:spPr>
          <a:xfrm>
            <a:off x="6845910" y="6469412"/>
            <a:ext cx="3163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Rectangle 97"/>
          <p:cNvSpPr/>
          <p:nvPr/>
        </p:nvSpPr>
        <p:spPr>
          <a:xfrm>
            <a:off x="10653460" y="4218239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 98"/>
          <p:cNvSpPr/>
          <p:nvPr/>
        </p:nvSpPr>
        <p:spPr>
          <a:xfrm>
            <a:off x="10718901" y="4259088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10779861" y="4320048"/>
            <a:ext cx="118872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WIFI Devices</a:t>
            </a:r>
          </a:p>
        </p:txBody>
      </p:sp>
      <p:cxnSp>
        <p:nvCxnSpPr>
          <p:cNvPr id="102" name="Elbow Connector 101"/>
          <p:cNvCxnSpPr>
            <a:stCxn id="101" idx="1"/>
            <a:endCxn id="190" idx="4"/>
          </p:cNvCxnSpPr>
          <p:nvPr/>
        </p:nvCxnSpPr>
        <p:spPr>
          <a:xfrm rot="10800000">
            <a:off x="10273065" y="3962470"/>
            <a:ext cx="506796" cy="677619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Elbow Connector 103"/>
          <p:cNvCxnSpPr>
            <a:stCxn id="213" idx="0"/>
            <a:endCxn id="103" idx="2"/>
          </p:cNvCxnSpPr>
          <p:nvPr/>
        </p:nvCxnSpPr>
        <p:spPr>
          <a:xfrm rot="16200000" flipV="1">
            <a:off x="11290211" y="3252843"/>
            <a:ext cx="430088" cy="20661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10339435" y="3137057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RJ45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383146" y="2864904"/>
            <a:ext cx="1797375" cy="53271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Other Computers</a:t>
            </a:r>
          </a:p>
        </p:txBody>
      </p:sp>
      <p:sp>
        <p:nvSpPr>
          <p:cNvPr id="119" name="Rectangle 118"/>
          <p:cNvSpPr/>
          <p:nvPr/>
        </p:nvSpPr>
        <p:spPr>
          <a:xfrm>
            <a:off x="2459241" y="2944663"/>
            <a:ext cx="1797375" cy="532714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/>
                </a:solidFill>
              </a:rPr>
              <a:t>Other Computers</a:t>
            </a:r>
          </a:p>
        </p:txBody>
      </p:sp>
      <p:cxnSp>
        <p:nvCxnSpPr>
          <p:cNvPr id="39" name="Elbow Connector 38"/>
          <p:cNvCxnSpPr/>
          <p:nvPr/>
        </p:nvCxnSpPr>
        <p:spPr>
          <a:xfrm rot="16200000" flipV="1">
            <a:off x="7980819" y="4881911"/>
            <a:ext cx="12700" cy="2743200"/>
          </a:xfrm>
          <a:prstGeom prst="bentConnector3">
            <a:avLst>
              <a:gd name="adj1" fmla="val 180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ectangle 128"/>
          <p:cNvSpPr/>
          <p:nvPr/>
        </p:nvSpPr>
        <p:spPr>
          <a:xfrm>
            <a:off x="9599351" y="2196427"/>
            <a:ext cx="867889" cy="28228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KVM</a:t>
            </a:r>
          </a:p>
        </p:txBody>
      </p:sp>
      <p:sp>
        <p:nvSpPr>
          <p:cNvPr id="130" name="Rectangle 129"/>
          <p:cNvSpPr/>
          <p:nvPr/>
        </p:nvSpPr>
        <p:spPr>
          <a:xfrm>
            <a:off x="9597608" y="1686745"/>
            <a:ext cx="864735" cy="2635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Display</a:t>
            </a:r>
          </a:p>
        </p:txBody>
      </p:sp>
      <p:cxnSp>
        <p:nvCxnSpPr>
          <p:cNvPr id="58" name="Straight Connector 57"/>
          <p:cNvCxnSpPr>
            <a:stCxn id="129" idx="0"/>
            <a:endCxn id="130" idx="2"/>
          </p:cNvCxnSpPr>
          <p:nvPr/>
        </p:nvCxnSpPr>
        <p:spPr>
          <a:xfrm flipH="1" flipV="1">
            <a:off x="10029976" y="1950277"/>
            <a:ext cx="3320" cy="2461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/>
          <p:cNvSpPr/>
          <p:nvPr/>
        </p:nvSpPr>
        <p:spPr>
          <a:xfrm>
            <a:off x="9285685" y="2566921"/>
            <a:ext cx="2818405" cy="326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9947317" y="2656941"/>
            <a:ext cx="917859" cy="485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Radar</a:t>
            </a:r>
          </a:p>
        </p:txBody>
      </p:sp>
      <p:sp>
        <p:nvSpPr>
          <p:cNvPr id="103" name="Rounded Rectangle 102"/>
          <p:cNvSpPr/>
          <p:nvPr/>
        </p:nvSpPr>
        <p:spPr>
          <a:xfrm>
            <a:off x="10943016" y="2655130"/>
            <a:ext cx="917859" cy="4859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/>
              <a:t>ADS-B Computer</a:t>
            </a:r>
          </a:p>
        </p:txBody>
      </p:sp>
      <p:cxnSp>
        <p:nvCxnSpPr>
          <p:cNvPr id="65" name="Elbow Connector 64"/>
          <p:cNvCxnSpPr>
            <a:stCxn id="103" idx="0"/>
            <a:endCxn id="129" idx="2"/>
          </p:cNvCxnSpPr>
          <p:nvPr/>
        </p:nvCxnSpPr>
        <p:spPr>
          <a:xfrm rot="16200000" flipV="1">
            <a:off x="10629414" y="1882598"/>
            <a:ext cx="176414" cy="1368650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37" idx="0"/>
            <a:endCxn id="129" idx="2"/>
          </p:cNvCxnSpPr>
          <p:nvPr/>
        </p:nvCxnSpPr>
        <p:spPr>
          <a:xfrm rot="16200000" flipV="1">
            <a:off x="10130660" y="2381353"/>
            <a:ext cx="178225" cy="372951"/>
          </a:xfrm>
          <a:prstGeom prst="bentConnector3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Rectangle 130"/>
          <p:cNvSpPr/>
          <p:nvPr/>
        </p:nvSpPr>
        <p:spPr>
          <a:xfrm>
            <a:off x="3287352" y="128377"/>
            <a:ext cx="1737360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ADS-B Receiver</a:t>
            </a:r>
          </a:p>
          <a:p>
            <a:pPr algn="ctr"/>
            <a:r>
              <a:rPr lang="en-US" err="1"/>
              <a:t>SkyRadar</a:t>
            </a:r>
            <a:endParaRPr lang="en-US"/>
          </a:p>
        </p:txBody>
      </p:sp>
      <p:cxnSp>
        <p:nvCxnSpPr>
          <p:cNvPr id="132" name="Elbow Connector 131"/>
          <p:cNvCxnSpPr>
            <a:stCxn id="131" idx="1"/>
            <a:endCxn id="4" idx="0"/>
          </p:cNvCxnSpPr>
          <p:nvPr/>
        </p:nvCxnSpPr>
        <p:spPr>
          <a:xfrm rot="10800000" flipV="1">
            <a:off x="3205530" y="448416"/>
            <a:ext cx="81823" cy="500681"/>
          </a:xfrm>
          <a:prstGeom prst="bentConnector2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/>
          <p:cNvSpPr txBox="1"/>
          <p:nvPr/>
        </p:nvSpPr>
        <p:spPr>
          <a:xfrm>
            <a:off x="2814464" y="554079"/>
            <a:ext cx="4443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/>
              <a:t>WIFI</a:t>
            </a:r>
          </a:p>
        </p:txBody>
      </p:sp>
      <p:sp>
        <p:nvSpPr>
          <p:cNvPr id="135" name="Rectangle 134"/>
          <p:cNvSpPr/>
          <p:nvPr/>
        </p:nvSpPr>
        <p:spPr>
          <a:xfrm>
            <a:off x="10865176" y="1688186"/>
            <a:ext cx="868679" cy="64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ADS-B Receiver</a:t>
            </a:r>
          </a:p>
          <a:p>
            <a:pPr algn="ctr"/>
            <a:r>
              <a:rPr lang="en-US" sz="1100" err="1"/>
              <a:t>SkyRadar</a:t>
            </a:r>
            <a:endParaRPr lang="en-US" sz="1100"/>
          </a:p>
        </p:txBody>
      </p:sp>
      <p:sp>
        <p:nvSpPr>
          <p:cNvPr id="136" name="TextBox 135"/>
          <p:cNvSpPr txBox="1"/>
          <p:nvPr/>
        </p:nvSpPr>
        <p:spPr>
          <a:xfrm>
            <a:off x="11530188" y="2259422"/>
            <a:ext cx="4947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/>
              <a:t>WIFI</a:t>
            </a:r>
          </a:p>
        </p:txBody>
      </p:sp>
      <p:cxnSp>
        <p:nvCxnSpPr>
          <p:cNvPr id="137" name="Elbow Connector 136"/>
          <p:cNvCxnSpPr>
            <a:stCxn id="135" idx="3"/>
            <a:endCxn id="103" idx="3"/>
          </p:cNvCxnSpPr>
          <p:nvPr/>
        </p:nvCxnSpPr>
        <p:spPr>
          <a:xfrm>
            <a:off x="11733855" y="2008226"/>
            <a:ext cx="127020" cy="889893"/>
          </a:xfrm>
          <a:prstGeom prst="bentConnector3">
            <a:avLst>
              <a:gd name="adj1" fmla="val 207256"/>
            </a:avLst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9430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Follow the Checklist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9249" y="2565919"/>
            <a:ext cx="3610947" cy="2948474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/>
              <a:t>Checklist is on SharePoint and on the local computers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1273" t="17042" r="10673" b="2801"/>
          <a:stretch/>
        </p:blipFill>
        <p:spPr>
          <a:xfrm>
            <a:off x="3900196" y="1649348"/>
            <a:ext cx="7595118" cy="4703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6819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Specs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836432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24’ box</a:t>
            </a:r>
          </a:p>
          <a:p>
            <a:r>
              <a:rPr lang="en-US"/>
              <a:t>4’ tongue</a:t>
            </a:r>
          </a:p>
          <a:p>
            <a:r>
              <a:rPr lang="en-US"/>
              <a:t>~8’ rear door/ramp</a:t>
            </a:r>
          </a:p>
          <a:p>
            <a:r>
              <a:rPr lang="en-US"/>
              <a:t> Highly configurable</a:t>
            </a:r>
          </a:p>
          <a:p>
            <a:r>
              <a:rPr lang="en-US"/>
              <a:t>2 divided interior areas</a:t>
            </a:r>
          </a:p>
          <a:p>
            <a:pPr lvl="1"/>
            <a:r>
              <a:rPr lang="en-US" sz="2000"/>
              <a:t>Front – GCS, Flight Director, or other</a:t>
            </a:r>
          </a:p>
          <a:p>
            <a:pPr lvl="1"/>
            <a:r>
              <a:rPr lang="en-US" sz="2000"/>
              <a:t>Rear – Research and data collection</a:t>
            </a:r>
          </a:p>
          <a:p>
            <a:r>
              <a:rPr lang="en-US"/>
              <a:t>Roof platform w/ ladder access</a:t>
            </a:r>
          </a:p>
          <a:p>
            <a:pPr lvl="1"/>
            <a:r>
              <a:rPr lang="en-US" sz="2000"/>
              <a:t>Sensors or VO platform</a:t>
            </a:r>
          </a:p>
          <a:p>
            <a:r>
              <a:rPr lang="en-US"/>
              <a:t>Climate (AC and Heat)</a:t>
            </a:r>
          </a:p>
          <a:p>
            <a:r>
              <a:rPr lang="en-US"/>
              <a:t>2 side doors</a:t>
            </a:r>
          </a:p>
          <a:p>
            <a:r>
              <a:rPr lang="en-US"/>
              <a:t>2 cable pass through</a:t>
            </a:r>
          </a:p>
          <a:p>
            <a:r>
              <a:rPr lang="en-US"/>
              <a:t>7500W Honda Inverter Generator</a:t>
            </a: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6" t="7614" r="6103" b="3021"/>
          <a:stretch/>
        </p:blipFill>
        <p:spPr>
          <a:xfrm>
            <a:off x="5954486" y="1306286"/>
            <a:ext cx="5999697" cy="4749282"/>
          </a:xfrm>
        </p:spPr>
      </p:pic>
    </p:spTree>
    <p:extLst>
      <p:ext uri="{BB962C8B-B14F-4D97-AF65-F5344CB8AC3E}">
        <p14:creationId xmlns:p14="http://schemas.microsoft.com/office/powerpoint/2010/main" val="21115367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951" y="150517"/>
            <a:ext cx="10515600" cy="761954"/>
          </a:xfrm>
        </p:spPr>
        <p:txBody>
          <a:bodyPr/>
          <a:lstStyle/>
          <a:p>
            <a:r>
              <a:rPr lang="en-US"/>
              <a:t>Trailer Sections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838200" y="1876681"/>
            <a:ext cx="10173919" cy="4058236"/>
            <a:chOff x="959487" y="1764714"/>
            <a:chExt cx="10173919" cy="4058236"/>
          </a:xfrm>
        </p:grpSpPr>
        <p:sp>
          <p:nvSpPr>
            <p:cNvPr id="7" name="Rectangle 6"/>
            <p:cNvSpPr/>
            <p:nvPr/>
          </p:nvSpPr>
          <p:spPr>
            <a:xfrm>
              <a:off x="959487" y="1853907"/>
              <a:ext cx="1346200" cy="24257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End Gate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2349500" y="1765300"/>
              <a:ext cx="4149429" cy="2603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6502400" y="1765300"/>
              <a:ext cx="3365500" cy="26035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/>
          </p:nvSpPr>
          <p:spPr>
            <a:xfrm rot="5400000">
              <a:off x="9953722" y="2393513"/>
              <a:ext cx="1093862" cy="1265506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979722" y="4400550"/>
              <a:ext cx="5765800" cy="1422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Awning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880295" y="3573197"/>
              <a:ext cx="618634" cy="7831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>
                  <a:solidFill>
                    <a:schemeClr val="tx1"/>
                  </a:solidFill>
                </a:rPr>
                <a:t>Frig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9223655" y="1764714"/>
              <a:ext cx="647715" cy="260408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</a:rPr>
                <a:t>Work Table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227820" y="1764714"/>
              <a:ext cx="640080" cy="5486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</a:rPr>
                <a:t>Shelf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227820" y="3921453"/>
              <a:ext cx="640080" cy="4572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>
                  <a:solidFill>
                    <a:schemeClr val="tx1"/>
                  </a:solidFill>
                </a:rPr>
                <a:t>Shelf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2590092" y="1764714"/>
              <a:ext cx="3913001" cy="612648"/>
              <a:chOff x="2527300" y="1764714"/>
              <a:chExt cx="3913001" cy="612648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527300" y="1765300"/>
                <a:ext cx="762000" cy="609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>
                    <a:solidFill>
                      <a:schemeClr val="tx1"/>
                    </a:solidFill>
                  </a:rPr>
                  <a:t>Power Panel</a:t>
                </a: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3289300" y="1765024"/>
                <a:ext cx="669629" cy="60960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200">
                    <a:solidFill>
                      <a:schemeClr val="tx1"/>
                    </a:solidFill>
                  </a:rPr>
                  <a:t>Shelves</a:t>
                </a:r>
              </a:p>
            </p:txBody>
          </p:sp>
          <p:grpSp>
            <p:nvGrpSpPr>
              <p:cNvPr id="21" name="Group 20"/>
              <p:cNvGrpSpPr/>
              <p:nvPr/>
            </p:nvGrpSpPr>
            <p:grpSpPr>
              <a:xfrm>
                <a:off x="3967257" y="1764714"/>
                <a:ext cx="2473044" cy="612648"/>
                <a:chOff x="4128230" y="1764714"/>
                <a:chExt cx="2473044" cy="612648"/>
              </a:xfrm>
            </p:grpSpPr>
            <p:sp>
              <p:nvSpPr>
                <p:cNvPr id="22" name="Rectangle 21"/>
                <p:cNvSpPr/>
                <p:nvPr/>
              </p:nvSpPr>
              <p:spPr>
                <a:xfrm>
                  <a:off x="4128230" y="1764714"/>
                  <a:ext cx="2468880" cy="612648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sz="1600">
                      <a:solidFill>
                        <a:schemeClr val="tx1"/>
                      </a:solidFill>
                    </a:rPr>
                    <a:t>Work Tables   </a:t>
                  </a:r>
                </a:p>
              </p:txBody>
            </p:sp>
            <p:sp>
              <p:nvSpPr>
                <p:cNvPr id="23" name="Rectangle 22"/>
                <p:cNvSpPr/>
                <p:nvPr/>
              </p:nvSpPr>
              <p:spPr>
                <a:xfrm>
                  <a:off x="5321114" y="1764714"/>
                  <a:ext cx="1280160" cy="411480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>
                      <a:solidFill>
                        <a:schemeClr val="tx1"/>
                      </a:solidFill>
                    </a:rPr>
                    <a:t>Cabinets</a:t>
                  </a:r>
                </a:p>
              </p:txBody>
            </p:sp>
          </p:grpSp>
        </p:grpSp>
        <p:sp>
          <p:nvSpPr>
            <p:cNvPr id="17" name="Oval 16"/>
            <p:cNvSpPr/>
            <p:nvPr/>
          </p:nvSpPr>
          <p:spPr>
            <a:xfrm>
              <a:off x="9956800" y="269240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9982200" y="3098800"/>
              <a:ext cx="274320" cy="27432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0506269" y="2184176"/>
            <a:ext cx="1446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Tongue/Hitch</a:t>
            </a:r>
          </a:p>
        </p:txBody>
      </p:sp>
      <p:cxnSp>
        <p:nvCxnSpPr>
          <p:cNvPr id="26" name="Straight Arrow Connector 25"/>
          <p:cNvCxnSpPr>
            <a:stCxn id="24" idx="2"/>
          </p:cNvCxnSpPr>
          <p:nvPr/>
        </p:nvCxnSpPr>
        <p:spPr>
          <a:xfrm flipH="1">
            <a:off x="10814180" y="2553508"/>
            <a:ext cx="415557" cy="52517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779331" y="1402461"/>
            <a:ext cx="17125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2 Propane Tanks</a:t>
            </a:r>
          </a:p>
        </p:txBody>
      </p:sp>
      <p:cxnSp>
        <p:nvCxnSpPr>
          <p:cNvPr id="28" name="Straight Arrow Connector 27"/>
          <p:cNvCxnSpPr>
            <a:stCxn id="27" idx="2"/>
            <a:endCxn id="17" idx="0"/>
          </p:cNvCxnSpPr>
          <p:nvPr/>
        </p:nvCxnSpPr>
        <p:spPr>
          <a:xfrm flipH="1">
            <a:off x="9972673" y="1771793"/>
            <a:ext cx="662918" cy="103257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6377642" y="3485088"/>
            <a:ext cx="778938" cy="99568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Closet</a:t>
            </a:r>
          </a:p>
        </p:txBody>
      </p:sp>
      <p:cxnSp>
        <p:nvCxnSpPr>
          <p:cNvPr id="32" name="Straight Connector 31"/>
          <p:cNvCxnSpPr/>
          <p:nvPr/>
        </p:nvCxnSpPr>
        <p:spPr>
          <a:xfrm>
            <a:off x="6377642" y="2728024"/>
            <a:ext cx="545672" cy="4630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8063863" y="4490621"/>
            <a:ext cx="560372" cy="407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3277229" y="4482033"/>
            <a:ext cx="560372" cy="40795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582041" y="5331524"/>
            <a:ext cx="15583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Trailer Battery </a:t>
            </a:r>
          </a:p>
          <a:p>
            <a:r>
              <a:rPr lang="en-US">
                <a:solidFill>
                  <a:srgbClr val="FF0000"/>
                </a:solidFill>
              </a:rPr>
              <a:t>(Floor Hatch)</a:t>
            </a:r>
          </a:p>
        </p:txBody>
      </p:sp>
      <p:cxnSp>
        <p:nvCxnSpPr>
          <p:cNvPr id="39" name="Straight Arrow Connector 38"/>
          <p:cNvCxnSpPr>
            <a:stCxn id="54" idx="2"/>
          </p:cNvCxnSpPr>
          <p:nvPr/>
        </p:nvCxnSpPr>
        <p:spPr>
          <a:xfrm>
            <a:off x="4130188" y="3963551"/>
            <a:ext cx="334176" cy="4111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361197" y="835663"/>
            <a:ext cx="1569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Cable Pass </a:t>
            </a:r>
          </a:p>
          <a:p>
            <a:r>
              <a:rPr lang="en-US">
                <a:solidFill>
                  <a:srgbClr val="FF0000"/>
                </a:solidFill>
              </a:rPr>
              <a:t>Through Hatch</a:t>
            </a:r>
          </a:p>
        </p:txBody>
      </p:sp>
      <p:cxnSp>
        <p:nvCxnSpPr>
          <p:cNvPr id="43" name="Straight Arrow Connector 42"/>
          <p:cNvCxnSpPr>
            <a:stCxn id="42" idx="1"/>
          </p:cNvCxnSpPr>
          <p:nvPr/>
        </p:nvCxnSpPr>
        <p:spPr>
          <a:xfrm flipH="1">
            <a:off x="7007291" y="1158829"/>
            <a:ext cx="353906" cy="6866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6820682" y="1845517"/>
            <a:ext cx="335898" cy="4571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7140839" y="2671173"/>
            <a:ext cx="2025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>
                <a:solidFill>
                  <a:srgbClr val="FF0000"/>
                </a:solidFill>
              </a:rPr>
              <a:t>Flight Test Director </a:t>
            </a:r>
          </a:p>
          <a:p>
            <a:pPr algn="ctr"/>
            <a:r>
              <a:rPr lang="en-US" b="1" u="sng">
                <a:solidFill>
                  <a:srgbClr val="FF0000"/>
                </a:solidFill>
              </a:rPr>
              <a:t>or GCS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967311" y="1246959"/>
            <a:ext cx="3445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Power Connector</a:t>
            </a:r>
            <a:br>
              <a:rPr lang="en-US">
                <a:solidFill>
                  <a:srgbClr val="FF0000"/>
                </a:solidFill>
              </a:rPr>
            </a:br>
            <a:r>
              <a:rPr lang="en-US">
                <a:solidFill>
                  <a:srgbClr val="FF0000"/>
                </a:solidFill>
              </a:rPr>
              <a:t>Below is generator and gas cabinet</a:t>
            </a:r>
          </a:p>
        </p:txBody>
      </p:sp>
      <p:cxnSp>
        <p:nvCxnSpPr>
          <p:cNvPr id="49" name="Straight Arrow Connector 48"/>
          <p:cNvCxnSpPr>
            <a:stCxn id="48" idx="1"/>
            <a:endCxn id="50" idx="0"/>
          </p:cNvCxnSpPr>
          <p:nvPr/>
        </p:nvCxnSpPr>
        <p:spPr>
          <a:xfrm flipH="1">
            <a:off x="2578858" y="1570125"/>
            <a:ext cx="388453" cy="2598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2474203" y="1829974"/>
            <a:ext cx="209309" cy="6126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2963468" y="2793457"/>
            <a:ext cx="2767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>
                <a:solidFill>
                  <a:srgbClr val="FF0000"/>
                </a:solidFill>
              </a:rPr>
              <a:t>Research &amp; Data Collection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3330385" y="3594219"/>
            <a:ext cx="15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Sensor Mounts</a:t>
            </a:r>
          </a:p>
        </p:txBody>
      </p:sp>
      <p:cxnSp>
        <p:nvCxnSpPr>
          <p:cNvPr id="59" name="Straight Arrow Connector 58"/>
          <p:cNvCxnSpPr>
            <a:stCxn id="38" idx="0"/>
          </p:cNvCxnSpPr>
          <p:nvPr/>
        </p:nvCxnSpPr>
        <p:spPr>
          <a:xfrm flipH="1" flipV="1">
            <a:off x="6767111" y="4328251"/>
            <a:ext cx="594086" cy="1003273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63" idx="2"/>
          </p:cNvCxnSpPr>
          <p:nvPr/>
        </p:nvCxnSpPr>
        <p:spPr>
          <a:xfrm>
            <a:off x="1862193" y="1541217"/>
            <a:ext cx="348956" cy="41112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077170" y="1171885"/>
            <a:ext cx="157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Stabilizing Jack</a:t>
            </a:r>
          </a:p>
        </p:txBody>
      </p:sp>
      <p:cxnSp>
        <p:nvCxnSpPr>
          <p:cNvPr id="64" name="Straight Arrow Connector 63"/>
          <p:cNvCxnSpPr>
            <a:stCxn id="65" idx="0"/>
          </p:cNvCxnSpPr>
          <p:nvPr/>
        </p:nvCxnSpPr>
        <p:spPr>
          <a:xfrm flipV="1">
            <a:off x="1623223" y="4528060"/>
            <a:ext cx="601519" cy="43413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838200" y="4962192"/>
            <a:ext cx="1570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Stabilizing Jack</a:t>
            </a:r>
          </a:p>
        </p:txBody>
      </p:sp>
    </p:spTree>
    <p:extLst>
      <p:ext uri="{BB962C8B-B14F-4D97-AF65-F5344CB8AC3E}">
        <p14:creationId xmlns:p14="http://schemas.microsoft.com/office/powerpoint/2010/main" val="1603120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Sensors and Specialized Software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/>
              <a:t>The following is a list of sensors and specialized software currently deployable with the trailer. These sensors are only deployed if projects require them.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61653" cy="4901746"/>
          </a:xfrm>
        </p:spPr>
        <p:txBody>
          <a:bodyPr>
            <a:normAutofit/>
          </a:bodyPr>
          <a:lstStyle/>
          <a:p>
            <a:r>
              <a:rPr lang="en-US" sz="2400"/>
              <a:t>ADS-B Receivers</a:t>
            </a:r>
          </a:p>
          <a:p>
            <a:pPr lvl="1"/>
            <a:r>
              <a:rPr lang="en-US" sz="1800" err="1"/>
              <a:t>SkyRadar</a:t>
            </a:r>
            <a:r>
              <a:rPr lang="en-US" sz="1800"/>
              <a:t> DX</a:t>
            </a:r>
          </a:p>
          <a:p>
            <a:pPr lvl="1"/>
            <a:r>
              <a:rPr lang="en-US" sz="1800" err="1"/>
              <a:t>Appareo</a:t>
            </a:r>
            <a:r>
              <a:rPr lang="en-US" sz="1800"/>
              <a:t> Stratus2</a:t>
            </a:r>
          </a:p>
          <a:p>
            <a:pPr lvl="1"/>
            <a:r>
              <a:rPr lang="en-US" sz="1800"/>
              <a:t>uAvionix </a:t>
            </a:r>
            <a:r>
              <a:rPr lang="en-US" sz="1800" err="1"/>
              <a:t>PingStation</a:t>
            </a:r>
            <a:endParaRPr lang="en-US" sz="1800"/>
          </a:p>
          <a:p>
            <a:pPr lvl="1"/>
            <a:r>
              <a:rPr lang="en-US" sz="1800"/>
              <a:t>L3Harris </a:t>
            </a:r>
            <a:r>
              <a:rPr lang="en-US" sz="1800" err="1"/>
              <a:t>Xtends</a:t>
            </a:r>
            <a:endParaRPr lang="en-US" sz="1800"/>
          </a:p>
          <a:p>
            <a:r>
              <a:rPr lang="en-US" sz="2400"/>
              <a:t>Davis VantagePro2 Weather Station</a:t>
            </a:r>
          </a:p>
          <a:p>
            <a:r>
              <a:rPr lang="en-US" sz="2400"/>
              <a:t>A-Zone DVR Security System w/ 4 Cameras</a:t>
            </a:r>
          </a:p>
          <a:p>
            <a:r>
              <a:rPr lang="en-US" sz="2400"/>
              <a:t>Echodyne </a:t>
            </a:r>
            <a:r>
              <a:rPr lang="en-US" sz="2400" err="1"/>
              <a:t>Echogaurd</a:t>
            </a:r>
            <a:r>
              <a:rPr lang="en-US" sz="2400"/>
              <a:t> Radars</a:t>
            </a:r>
          </a:p>
          <a:p>
            <a:r>
              <a:rPr lang="en-US" sz="2400"/>
              <a:t>Simulyze Mission Insight</a:t>
            </a:r>
          </a:p>
          <a:p>
            <a:r>
              <a:rPr lang="en-US" sz="2400"/>
              <a:t>L3Harris </a:t>
            </a:r>
            <a:r>
              <a:rPr lang="en-US" sz="2400" err="1"/>
              <a:t>RangeVue</a:t>
            </a:r>
            <a:endParaRPr lang="en-US" sz="2400"/>
          </a:p>
          <a:p>
            <a:r>
              <a:rPr lang="en-US" sz="2400"/>
              <a:t>L3Harris DCAPS w/ </a:t>
            </a:r>
            <a:r>
              <a:rPr lang="en-US" sz="2400" err="1"/>
              <a:t>screentag</a:t>
            </a:r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130460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Communications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/>
              <a:t>The following is a list of communications equipment currently deployable with the trailer. These sensors are only deployed if projects require them.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61653" cy="4901746"/>
          </a:xfrm>
        </p:spPr>
        <p:txBody>
          <a:bodyPr>
            <a:normAutofit/>
          </a:bodyPr>
          <a:lstStyle/>
          <a:p>
            <a:r>
              <a:rPr lang="en-US" sz="2400"/>
              <a:t>VHF Radio with Options for Different Antennas</a:t>
            </a:r>
          </a:p>
          <a:p>
            <a:pPr lvl="1"/>
            <a:r>
              <a:rPr lang="en-US" sz="1800"/>
              <a:t>Mag-Mount (permanent)</a:t>
            </a:r>
          </a:p>
          <a:p>
            <a:pPr lvl="1"/>
            <a:r>
              <a:rPr lang="en-US" sz="1800"/>
              <a:t>White Whip (deployable)</a:t>
            </a:r>
          </a:p>
          <a:p>
            <a:pPr lvl="1"/>
            <a:r>
              <a:rPr lang="en-US" sz="1800"/>
              <a:t>Mag-Mount on Telescoping Pole (deployable)</a:t>
            </a:r>
          </a:p>
          <a:p>
            <a:r>
              <a:rPr lang="en-US" sz="2400" err="1"/>
              <a:t>Cradlepoint</a:t>
            </a:r>
            <a:r>
              <a:rPr lang="en-US" sz="2400"/>
              <a:t> IBR1100 w/ 5-in-1 Antenna </a:t>
            </a:r>
            <a:r>
              <a:rPr lang="en-US" sz="1800"/>
              <a:t>(permanent black dome)</a:t>
            </a:r>
            <a:endParaRPr lang="en-US" sz="2400"/>
          </a:p>
          <a:p>
            <a:r>
              <a:rPr lang="en-US" sz="2400"/>
              <a:t>LTE Directional Antenna </a:t>
            </a:r>
            <a:r>
              <a:rPr lang="en-US" sz="1800"/>
              <a:t>(deployable)</a:t>
            </a:r>
            <a:endParaRPr lang="en-US" sz="2400"/>
          </a:p>
          <a:p>
            <a:r>
              <a:rPr lang="en-US" sz="2400" err="1"/>
              <a:t>StoneCast</a:t>
            </a:r>
            <a:r>
              <a:rPr lang="en-US" sz="2400"/>
              <a:t> Crew Communications Radios and Antennas </a:t>
            </a:r>
            <a:r>
              <a:rPr lang="en-US" sz="1800"/>
              <a:t>(permanent)</a:t>
            </a:r>
            <a:endParaRPr lang="en-US" sz="2400"/>
          </a:p>
          <a:p>
            <a:endParaRPr lang="en-US" sz="2400"/>
          </a:p>
          <a:p>
            <a:endParaRPr lang="en-US" sz="2400"/>
          </a:p>
          <a:p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885164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9680" y="1442720"/>
            <a:ext cx="7538720" cy="23368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>
            <a:off x="2825638" y="2449537"/>
            <a:ext cx="232522" cy="298514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>
            <a:off x="2760132" y="1543238"/>
            <a:ext cx="7223760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>
            <a:off x="3942080" y="2265680"/>
            <a:ext cx="934720" cy="69088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AC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8239760" y="2265680"/>
            <a:ext cx="934720" cy="690880"/>
          </a:xfrm>
          <a:prstGeom prst="round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AC</a:t>
            </a:r>
          </a:p>
        </p:txBody>
      </p:sp>
      <p:sp>
        <p:nvSpPr>
          <p:cNvPr id="7" name="Rectangle 6"/>
          <p:cNvSpPr/>
          <p:nvPr/>
        </p:nvSpPr>
        <p:spPr>
          <a:xfrm>
            <a:off x="5006404" y="1666240"/>
            <a:ext cx="2799862" cy="1930400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Standing Platform w/ Rails</a:t>
            </a:r>
          </a:p>
        </p:txBody>
      </p:sp>
      <p:sp>
        <p:nvSpPr>
          <p:cNvPr id="8" name="Rectangle 7"/>
          <p:cNvSpPr/>
          <p:nvPr/>
        </p:nvSpPr>
        <p:spPr>
          <a:xfrm>
            <a:off x="7802880" y="3037840"/>
            <a:ext cx="2255520" cy="41656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058400" y="2848480"/>
            <a:ext cx="199069" cy="84150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>
                <a:solidFill>
                  <a:schemeClr val="tx1"/>
                </a:solidFill>
              </a:rPr>
              <a:t>Ladder</a:t>
            </a:r>
          </a:p>
        </p:txBody>
      </p:sp>
      <p:cxnSp>
        <p:nvCxnSpPr>
          <p:cNvPr id="11" name="Straight Arrow Connector 10"/>
          <p:cNvCxnSpPr>
            <a:stCxn id="12" idx="1"/>
            <a:endCxn id="10" idx="7"/>
          </p:cNvCxnSpPr>
          <p:nvPr/>
        </p:nvCxnSpPr>
        <p:spPr>
          <a:xfrm flipH="1">
            <a:off x="9862129" y="1087110"/>
            <a:ext cx="640771" cy="43128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502900" y="825500"/>
            <a:ext cx="1142877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err="1"/>
              <a:t>MagMount</a:t>
            </a:r>
            <a:endParaRPr lang="en-US" sz="1400"/>
          </a:p>
          <a:p>
            <a:r>
              <a:rPr lang="en-US" sz="1400"/>
              <a:t>VHF Antenna</a:t>
            </a:r>
          </a:p>
        </p:txBody>
      </p:sp>
      <p:sp>
        <p:nvSpPr>
          <p:cNvPr id="13" name="Oval 12"/>
          <p:cNvSpPr/>
          <p:nvPr/>
        </p:nvSpPr>
        <p:spPr>
          <a:xfrm>
            <a:off x="4744720" y="1521460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>
            <a:stCxn id="15" idx="2"/>
            <a:endCxn id="13" idx="7"/>
          </p:cNvCxnSpPr>
          <p:nvPr/>
        </p:nvCxnSpPr>
        <p:spPr>
          <a:xfrm flipH="1">
            <a:off x="4822769" y="762274"/>
            <a:ext cx="345737" cy="77257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31903" y="454497"/>
            <a:ext cx="473206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/>
              <a:t>GPS</a:t>
            </a:r>
          </a:p>
        </p:txBody>
      </p:sp>
      <p:sp>
        <p:nvSpPr>
          <p:cNvPr id="16" name="Oval 15"/>
          <p:cNvSpPr/>
          <p:nvPr/>
        </p:nvSpPr>
        <p:spPr>
          <a:xfrm>
            <a:off x="2864904" y="2510526"/>
            <a:ext cx="182880" cy="18288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18193" y="1816062"/>
            <a:ext cx="180241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Connectivity</a:t>
            </a:r>
          </a:p>
          <a:p>
            <a:pPr algn="ctr"/>
            <a:r>
              <a:rPr lang="en-US" sz="1400"/>
              <a:t>Antenna (</a:t>
            </a:r>
            <a:r>
              <a:rPr lang="en-US" sz="1400" err="1"/>
              <a:t>CradlePoint</a:t>
            </a:r>
            <a:r>
              <a:rPr lang="en-US" sz="1400"/>
              <a:t>)</a:t>
            </a:r>
          </a:p>
        </p:txBody>
      </p:sp>
      <p:cxnSp>
        <p:nvCxnSpPr>
          <p:cNvPr id="20" name="Straight Arrow Connector 19"/>
          <p:cNvCxnSpPr>
            <a:stCxn id="67" idx="2"/>
            <a:endCxn id="60" idx="1"/>
          </p:cNvCxnSpPr>
          <p:nvPr/>
        </p:nvCxnSpPr>
        <p:spPr>
          <a:xfrm>
            <a:off x="7517841" y="760996"/>
            <a:ext cx="424220" cy="7742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0486997" y="2047075"/>
            <a:ext cx="137800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Weather Station</a:t>
            </a:r>
          </a:p>
          <a:p>
            <a:pPr algn="ctr"/>
            <a:r>
              <a:rPr lang="en-US" sz="1400"/>
              <a:t>Pole Mount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285471" y="3363607"/>
            <a:ext cx="106433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/>
              <a:t>ADS-B</a:t>
            </a:r>
          </a:p>
          <a:p>
            <a:r>
              <a:rPr lang="en-US" sz="1400"/>
              <a:t>Fin Antenna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56038" y="4827743"/>
            <a:ext cx="31320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/>
              <a:t>Cable pass through ports for </a:t>
            </a:r>
          </a:p>
          <a:p>
            <a:r>
              <a:rPr lang="en-US" sz="1400" b="1"/>
              <a:t>Deployable Antennas:</a:t>
            </a:r>
          </a:p>
          <a:p>
            <a:pPr marL="342900" indent="-342900">
              <a:buAutoNum type="arabicParenR"/>
            </a:pPr>
            <a:r>
              <a:rPr lang="en-US" sz="1400"/>
              <a:t>Driver’s side of trailer towards front</a:t>
            </a:r>
            <a:endParaRPr lang="en-US" sz="1100"/>
          </a:p>
          <a:p>
            <a:pPr marL="342900" indent="-342900">
              <a:buAutoNum type="arabicParenR"/>
            </a:pPr>
            <a:r>
              <a:rPr lang="en-US" sz="1400"/>
              <a:t>Trailer roof in back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760133" y="3596640"/>
            <a:ext cx="2234791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3821318" y="1519292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Arrow Connector 32"/>
          <p:cNvCxnSpPr>
            <a:stCxn id="34" idx="2"/>
            <a:endCxn id="32" idx="7"/>
          </p:cNvCxnSpPr>
          <p:nvPr/>
        </p:nvCxnSpPr>
        <p:spPr>
          <a:xfrm flipH="1">
            <a:off x="3899367" y="925671"/>
            <a:ext cx="366484" cy="6070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900206" y="402451"/>
            <a:ext cx="73129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Crew</a:t>
            </a:r>
          </a:p>
          <a:p>
            <a:pPr algn="ctr"/>
            <a:r>
              <a:rPr lang="en-US" sz="1400" err="1"/>
              <a:t>Comms</a:t>
            </a:r>
            <a:endParaRPr lang="en-US" sz="1400"/>
          </a:p>
        </p:txBody>
      </p:sp>
      <p:sp>
        <p:nvSpPr>
          <p:cNvPr id="42" name="TextBox 41"/>
          <p:cNvSpPr txBox="1"/>
          <p:nvPr/>
        </p:nvSpPr>
        <p:spPr>
          <a:xfrm>
            <a:off x="542952" y="455211"/>
            <a:ext cx="1354858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Mounting Rails</a:t>
            </a:r>
          </a:p>
        </p:txBody>
      </p:sp>
      <p:cxnSp>
        <p:nvCxnSpPr>
          <p:cNvPr id="43" name="Straight Arrow Connector 42"/>
          <p:cNvCxnSpPr>
            <a:stCxn id="42" idx="3"/>
            <a:endCxn id="26" idx="1"/>
          </p:cNvCxnSpPr>
          <p:nvPr/>
        </p:nvCxnSpPr>
        <p:spPr>
          <a:xfrm>
            <a:off x="1897810" y="609100"/>
            <a:ext cx="862322" cy="9569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>
            <a:stCxn id="21" idx="1"/>
            <a:endCxn id="56" idx="6"/>
          </p:cNvCxnSpPr>
          <p:nvPr/>
        </p:nvCxnSpPr>
        <p:spPr>
          <a:xfrm flipH="1" flipV="1">
            <a:off x="9951008" y="2256219"/>
            <a:ext cx="535989" cy="5246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670822" y="36927"/>
            <a:ext cx="1048603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LTE Directional Antenna Mount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28091" y="4827743"/>
            <a:ext cx="253524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/>
              <a:t>Permanent Mounted Antennas:</a:t>
            </a:r>
          </a:p>
          <a:p>
            <a:pPr marL="342900" indent="-342900">
              <a:buAutoNum type="arabicParenR"/>
            </a:pPr>
            <a:r>
              <a:rPr lang="en-US" sz="1400"/>
              <a:t>ADS-B</a:t>
            </a:r>
          </a:p>
          <a:p>
            <a:pPr marL="342900" indent="-342900">
              <a:buAutoNum type="arabicParenR"/>
            </a:pPr>
            <a:r>
              <a:rPr lang="en-US" sz="1400"/>
              <a:t>GPS</a:t>
            </a:r>
          </a:p>
          <a:p>
            <a:pPr marL="342900" indent="-342900">
              <a:buAutoNum type="arabicParenR"/>
            </a:pPr>
            <a:r>
              <a:rPr lang="en-US" sz="1400"/>
              <a:t>Mag Mount VHF Antenna</a:t>
            </a:r>
          </a:p>
          <a:p>
            <a:pPr marL="342900" indent="-342900">
              <a:buAutoNum type="arabicParenR"/>
            </a:pPr>
            <a:r>
              <a:rPr lang="en-US" sz="1400"/>
              <a:t>Crew </a:t>
            </a:r>
            <a:r>
              <a:rPr lang="en-US" sz="1400" err="1"/>
              <a:t>Comms</a:t>
            </a:r>
            <a:r>
              <a:rPr lang="en-US" sz="1400"/>
              <a:t> </a:t>
            </a:r>
            <a:r>
              <a:rPr lang="en-US" sz="1100"/>
              <a:t>(Stones Mobile)</a:t>
            </a:r>
            <a:endParaRPr lang="en-US" sz="1400"/>
          </a:p>
          <a:p>
            <a:pPr marL="342900" indent="-342900">
              <a:buAutoNum type="arabicParenR"/>
            </a:pPr>
            <a:r>
              <a:rPr lang="en-US" sz="1400"/>
              <a:t>Connectivity </a:t>
            </a:r>
            <a:r>
              <a:rPr lang="en-US" sz="1100"/>
              <a:t>(</a:t>
            </a:r>
            <a:r>
              <a:rPr lang="en-US" sz="1100" err="1"/>
              <a:t>CradlePoint</a:t>
            </a:r>
            <a:r>
              <a:rPr lang="en-US" sz="1100"/>
              <a:t>)</a:t>
            </a:r>
            <a:endParaRPr lang="en-US" sz="1400"/>
          </a:p>
        </p:txBody>
      </p:sp>
      <p:sp>
        <p:nvSpPr>
          <p:cNvPr id="81" name="TextBox 80"/>
          <p:cNvSpPr txBox="1"/>
          <p:nvPr/>
        </p:nvSpPr>
        <p:spPr>
          <a:xfrm>
            <a:off x="4931903" y="4827743"/>
            <a:ext cx="251299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/>
              <a:t>Deployable Antennas:</a:t>
            </a:r>
          </a:p>
          <a:p>
            <a:pPr marL="342900" indent="-342900">
              <a:buAutoNum type="arabicParenR"/>
            </a:pPr>
            <a:r>
              <a:rPr lang="en-US" sz="1400"/>
              <a:t>Weather Station</a:t>
            </a:r>
          </a:p>
          <a:p>
            <a:pPr marL="342900" indent="-342900">
              <a:buAutoNum type="arabicParenR"/>
            </a:pPr>
            <a:r>
              <a:rPr lang="en-US" sz="1400"/>
              <a:t>LTE Directional Antenna</a:t>
            </a:r>
          </a:p>
          <a:p>
            <a:pPr marL="342900" indent="-342900">
              <a:buAutoNum type="arabicParenR"/>
            </a:pPr>
            <a:r>
              <a:rPr lang="en-US" sz="1400" err="1"/>
              <a:t>PingStation</a:t>
            </a:r>
            <a:r>
              <a:rPr lang="en-US" sz="1400"/>
              <a:t> ADS-B Receiver</a:t>
            </a:r>
          </a:p>
          <a:p>
            <a:pPr marL="342900" indent="-342900">
              <a:buAutoNum type="arabicParenR"/>
            </a:pPr>
            <a:r>
              <a:rPr lang="en-US" sz="1400"/>
              <a:t>DVR Cameras</a:t>
            </a:r>
          </a:p>
          <a:p>
            <a:pPr marL="342900" indent="-342900">
              <a:buAutoNum type="arabicParenR"/>
            </a:pPr>
            <a:r>
              <a:rPr lang="en-US" sz="1400" err="1"/>
              <a:t>Xtend</a:t>
            </a:r>
            <a:r>
              <a:rPr lang="en-US" sz="1400"/>
              <a:t> ADS-B Receiver</a:t>
            </a:r>
          </a:p>
          <a:p>
            <a:pPr marL="342900" indent="-342900">
              <a:buAutoNum type="arabicParenR"/>
            </a:pPr>
            <a:r>
              <a:rPr lang="en-US" sz="1400"/>
              <a:t>White Wipe VHF antenna</a:t>
            </a:r>
          </a:p>
          <a:p>
            <a:pPr marL="342900" indent="-342900">
              <a:buAutoNum type="arabicParenR"/>
            </a:pPr>
            <a:r>
              <a:rPr lang="en-US" sz="1400"/>
              <a:t>Echodyne Radars</a:t>
            </a:r>
          </a:p>
        </p:txBody>
      </p:sp>
      <p:sp>
        <p:nvSpPr>
          <p:cNvPr id="48" name="Rounded Rectangle 47"/>
          <p:cNvSpPr/>
          <p:nvPr/>
        </p:nvSpPr>
        <p:spPr>
          <a:xfrm rot="5400000">
            <a:off x="3818298" y="2563198"/>
            <a:ext cx="2234791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ounded Rectangle 51"/>
          <p:cNvSpPr/>
          <p:nvPr/>
        </p:nvSpPr>
        <p:spPr>
          <a:xfrm rot="5400000">
            <a:off x="2621951" y="2563199"/>
            <a:ext cx="2234791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ounded Rectangle 52"/>
          <p:cNvSpPr/>
          <p:nvPr/>
        </p:nvSpPr>
        <p:spPr>
          <a:xfrm rot="5400000">
            <a:off x="1686871" y="2564540"/>
            <a:ext cx="2234791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>
            <a:stCxn id="18" idx="3"/>
            <a:endCxn id="16" idx="2"/>
          </p:cNvCxnSpPr>
          <p:nvPr/>
        </p:nvCxnSpPr>
        <p:spPr>
          <a:xfrm>
            <a:off x="2320611" y="2077672"/>
            <a:ext cx="544293" cy="52429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ounded Rectangle 53"/>
          <p:cNvSpPr/>
          <p:nvPr/>
        </p:nvSpPr>
        <p:spPr>
          <a:xfrm>
            <a:off x="3282992" y="1599513"/>
            <a:ext cx="417986" cy="473892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>
            <a:off x="7802880" y="3580575"/>
            <a:ext cx="2234791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9784080" y="1505001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7943047" y="152185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 rot="5400000">
            <a:off x="9238180" y="2138680"/>
            <a:ext cx="1371600" cy="4572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7814360" y="3557715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8" name="Straight Arrow Connector 57"/>
          <p:cNvCxnSpPr>
            <a:stCxn id="61" idx="2"/>
            <a:endCxn id="54" idx="0"/>
          </p:cNvCxnSpPr>
          <p:nvPr/>
        </p:nvCxnSpPr>
        <p:spPr>
          <a:xfrm>
            <a:off x="3062417" y="782360"/>
            <a:ext cx="429568" cy="81715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2376828" y="259140"/>
            <a:ext cx="1371178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Pass Through Junction Box</a:t>
            </a:r>
          </a:p>
        </p:txBody>
      </p:sp>
      <p:sp>
        <p:nvSpPr>
          <p:cNvPr id="56" name="Oval 55"/>
          <p:cNvSpPr/>
          <p:nvPr/>
        </p:nvSpPr>
        <p:spPr>
          <a:xfrm>
            <a:off x="9859568" y="221049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885232" y="353637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4897120" y="1554988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917078" y="3565204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>
            <a:stCxn id="24" idx="3"/>
            <a:endCxn id="22" idx="2"/>
          </p:cNvCxnSpPr>
          <p:nvPr/>
        </p:nvCxnSpPr>
        <p:spPr>
          <a:xfrm flipV="1">
            <a:off x="2349801" y="3610924"/>
            <a:ext cx="567277" cy="142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/>
          <p:cNvSpPr/>
          <p:nvPr/>
        </p:nvSpPr>
        <p:spPr>
          <a:xfrm>
            <a:off x="3745371" y="3548637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9" name="Straight Arrow Connector 68"/>
          <p:cNvCxnSpPr>
            <a:stCxn id="72" idx="0"/>
            <a:endCxn id="68" idx="7"/>
          </p:cNvCxnSpPr>
          <p:nvPr/>
        </p:nvCxnSpPr>
        <p:spPr>
          <a:xfrm flipH="1" flipV="1">
            <a:off x="3823420" y="3562028"/>
            <a:ext cx="328195" cy="47293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3785970" y="4034959"/>
            <a:ext cx="731290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400"/>
              <a:t>Crew</a:t>
            </a:r>
          </a:p>
          <a:p>
            <a:pPr algn="ctr"/>
            <a:r>
              <a:rPr lang="en-US" sz="1400" err="1"/>
              <a:t>Comms</a:t>
            </a:r>
            <a:endParaRPr lang="en-US" sz="1400"/>
          </a:p>
        </p:txBody>
      </p:sp>
      <p:cxnSp>
        <p:nvCxnSpPr>
          <p:cNvPr id="73" name="Straight Arrow Connector 72"/>
          <p:cNvCxnSpPr>
            <a:stCxn id="74" idx="2"/>
            <a:endCxn id="75" idx="1"/>
          </p:cNvCxnSpPr>
          <p:nvPr/>
        </p:nvCxnSpPr>
        <p:spPr>
          <a:xfrm>
            <a:off x="8930640" y="816218"/>
            <a:ext cx="92972" cy="7254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8363712" y="292998"/>
            <a:ext cx="1133856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err="1"/>
              <a:t>PingStation</a:t>
            </a:r>
            <a:endParaRPr lang="en-US" sz="1400"/>
          </a:p>
          <a:p>
            <a:pPr algn="ctr"/>
            <a:r>
              <a:rPr lang="en-US" sz="1400"/>
              <a:t>Pole Mount</a:t>
            </a:r>
          </a:p>
        </p:txBody>
      </p:sp>
      <p:sp>
        <p:nvSpPr>
          <p:cNvPr id="75" name="Oval 74"/>
          <p:cNvSpPr/>
          <p:nvPr/>
        </p:nvSpPr>
        <p:spPr>
          <a:xfrm>
            <a:off x="9010221" y="1528319"/>
            <a:ext cx="91440" cy="914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8" name="Straight Arrow Connector 77"/>
          <p:cNvCxnSpPr>
            <a:stCxn id="79" idx="2"/>
            <a:endCxn id="62" idx="5"/>
          </p:cNvCxnSpPr>
          <p:nvPr/>
        </p:nvCxnSpPr>
        <p:spPr>
          <a:xfrm flipH="1">
            <a:off x="4932038" y="984552"/>
            <a:ext cx="1265918" cy="64848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7890813" y="4185285"/>
            <a:ext cx="1042511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DVR Camera Pole Mount</a:t>
            </a:r>
          </a:p>
        </p:txBody>
      </p:sp>
      <p:cxnSp>
        <p:nvCxnSpPr>
          <p:cNvPr id="88" name="Straight Arrow Connector 87"/>
          <p:cNvCxnSpPr>
            <a:stCxn id="89" idx="3"/>
            <a:endCxn id="65" idx="3"/>
          </p:cNvCxnSpPr>
          <p:nvPr/>
        </p:nvCxnSpPr>
        <p:spPr>
          <a:xfrm flipH="1" flipV="1">
            <a:off x="7798997" y="3635764"/>
            <a:ext cx="568126" cy="51813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987841" y="226061"/>
            <a:ext cx="104860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400"/>
              <a:t>L3H </a:t>
            </a:r>
            <a:r>
              <a:rPr lang="en-US" sz="1400" err="1"/>
              <a:t>XTend</a:t>
            </a:r>
            <a:endParaRPr lang="en-US" sz="1400" err="1">
              <a:cs typeface="Calibri"/>
            </a:endParaRPr>
          </a:p>
          <a:p>
            <a:pPr algn="ctr"/>
            <a:r>
              <a:rPr lang="en-US" sz="1400"/>
              <a:t>Pole Mount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4908461" y="4083169"/>
            <a:ext cx="1048603" cy="5232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Extra</a:t>
            </a:r>
          </a:p>
          <a:p>
            <a:pPr algn="ctr"/>
            <a:r>
              <a:rPr lang="en-US" sz="1400"/>
              <a:t>Pole Mount</a:t>
            </a:r>
          </a:p>
        </p:txBody>
      </p:sp>
      <p:cxnSp>
        <p:nvCxnSpPr>
          <p:cNvPr id="95" name="Straight Arrow Connector 94"/>
          <p:cNvCxnSpPr>
            <a:stCxn id="94" idx="0"/>
            <a:endCxn id="59" idx="5"/>
          </p:cNvCxnSpPr>
          <p:nvPr/>
        </p:nvCxnSpPr>
        <p:spPr>
          <a:xfrm flipH="1" flipV="1">
            <a:off x="4963281" y="3614428"/>
            <a:ext cx="469482" cy="46874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134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5771" y="3393397"/>
            <a:ext cx="828937" cy="828937"/>
          </a:xfrm>
          <a:prstGeom prst="rect">
            <a:avLst/>
          </a:prstGeom>
        </p:spPr>
      </p:pic>
      <p:pic>
        <p:nvPicPr>
          <p:cNvPr id="52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4563" y="2318339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990" y="2319996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lh3.googleusercontent.com/Gs-NaB_Hv7fW2RVQaHZOEGM5RmM4hdJ8XCzWXy5nea3g1GENL38y81JBoqEYSYGuao4ZGLhjbQyndP84qa4IAmiXXgSu2Ue2vmD96HhnqTkP94v-A1wtzB4sJhn1-sHeMAHAbLA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73209">
            <a:off x="3877840" y="969354"/>
            <a:ext cx="1134430" cy="793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http://lghttp.20996.nexcesscdn.net/809ED9/magento/media/catalog/product/cache/1/image/9df78eab33525d08d6e5fb8d27136e95/s/p/sp-35-copy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829" b="23447"/>
          <a:stretch/>
        </p:blipFill>
        <p:spPr bwMode="auto">
          <a:xfrm>
            <a:off x="7835900" y="794832"/>
            <a:ext cx="675815" cy="383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588613" y="752230"/>
            <a:ext cx="11201400" cy="54864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3639317" y="4230477"/>
            <a:ext cx="4800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550333" y="4230477"/>
            <a:ext cx="32004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333595" y="752230"/>
            <a:ext cx="1698172" cy="34592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328789" y="4219700"/>
            <a:ext cx="1698172" cy="20003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Utility Drawers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2333595" y="3704926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2327372" y="215552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2327372" y="284599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" name="Picture 173" descr="MCHH01076_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951" y="3846499"/>
            <a:ext cx="17938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73" descr="MCHH01076_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951" y="2944326"/>
            <a:ext cx="17938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73" descr="MCHH01076_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379950" y="1929084"/>
            <a:ext cx="17938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0176" y="3201245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1138" y="3201245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Rectangle 59"/>
          <p:cNvSpPr/>
          <p:nvPr/>
        </p:nvSpPr>
        <p:spPr>
          <a:xfrm>
            <a:off x="728149" y="4230477"/>
            <a:ext cx="1598132" cy="19770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Fuel</a:t>
            </a:r>
          </a:p>
          <a:p>
            <a:pPr algn="ctr"/>
            <a:r>
              <a:rPr lang="en-US" sz="1400">
                <a:solidFill>
                  <a:schemeClr val="tx1"/>
                </a:solidFill>
              </a:rPr>
              <a:t>(outside access)</a:t>
            </a:r>
          </a:p>
        </p:txBody>
      </p:sp>
      <p:sp>
        <p:nvSpPr>
          <p:cNvPr id="61" name="Rectangle 60"/>
          <p:cNvSpPr/>
          <p:nvPr/>
        </p:nvSpPr>
        <p:spPr>
          <a:xfrm>
            <a:off x="728149" y="760977"/>
            <a:ext cx="1598132" cy="346538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Storage</a:t>
            </a: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2352772" y="129192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173" descr="MCHH01076_0000[1]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05350" y="1275796"/>
            <a:ext cx="17938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9371" y="3186917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6" descr="http://cdn.pcworld.idg.com.au/dimg/700x700/dimg/m_img_714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333" y="3186917"/>
            <a:ext cx="1534488" cy="1010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20621" y="3347012"/>
            <a:ext cx="1495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err="1">
                <a:solidFill>
                  <a:schemeClr val="bg1"/>
                </a:solidFill>
              </a:rPr>
              <a:t>Simulyze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>
                <a:solidFill>
                  <a:schemeClr val="bg1"/>
                </a:solidFill>
              </a:rPr>
              <a:t>Flight Control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5593766" y="3208512"/>
            <a:ext cx="14955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err="1">
                <a:solidFill>
                  <a:schemeClr val="bg1"/>
                </a:solidFill>
              </a:rPr>
              <a:t>Simulyze</a:t>
            </a:r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>
                <a:solidFill>
                  <a:schemeClr val="bg1"/>
                </a:solidFill>
              </a:rPr>
              <a:t>Mission Manager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8551136" y="3186134"/>
            <a:ext cx="14955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>
              <a:solidFill>
                <a:schemeClr val="bg1"/>
              </a:solidFill>
            </a:endParaRPr>
          </a:p>
          <a:p>
            <a:pPr algn="ctr"/>
            <a:r>
              <a:rPr lang="en-US">
                <a:solidFill>
                  <a:schemeClr val="bg1"/>
                </a:solidFill>
              </a:rPr>
              <a:t>EO/</a:t>
            </a:r>
            <a:r>
              <a:rPr lang="en-US" err="1">
                <a:solidFill>
                  <a:schemeClr val="bg1"/>
                </a:solidFill>
              </a:rPr>
              <a:t>RangeVue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10027534" y="3477167"/>
            <a:ext cx="1495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EO/</a:t>
            </a:r>
            <a:r>
              <a:rPr lang="en-US" err="1">
                <a:solidFill>
                  <a:schemeClr val="bg1"/>
                </a:solidFill>
              </a:rPr>
              <a:t>RangeVue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10152601" y="752230"/>
            <a:ext cx="1598132" cy="10297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Cabinet 2</a:t>
            </a:r>
          </a:p>
        </p:txBody>
      </p:sp>
      <p:sp>
        <p:nvSpPr>
          <p:cNvPr id="71" name="Rectangle 70"/>
          <p:cNvSpPr/>
          <p:nvPr/>
        </p:nvSpPr>
        <p:spPr>
          <a:xfrm>
            <a:off x="8552401" y="752229"/>
            <a:ext cx="1598132" cy="102972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Cabinet 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835900" y="267863"/>
            <a:ext cx="12344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VHF Speaker</a:t>
            </a:r>
          </a:p>
        </p:txBody>
      </p:sp>
      <p:cxnSp>
        <p:nvCxnSpPr>
          <p:cNvPr id="13" name="Straight Arrow Connector 12"/>
          <p:cNvCxnSpPr>
            <a:stCxn id="10" idx="2"/>
          </p:cNvCxnSpPr>
          <p:nvPr/>
        </p:nvCxnSpPr>
        <p:spPr>
          <a:xfrm flipH="1">
            <a:off x="8269315" y="606417"/>
            <a:ext cx="183805" cy="39966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439462" y="3112688"/>
            <a:ext cx="14955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/>
              <a:t>Computers &amp; </a:t>
            </a:r>
            <a:r>
              <a:rPr lang="en-US" sz="1600" err="1"/>
              <a:t>Wx</a:t>
            </a:r>
            <a:r>
              <a:rPr lang="en-US" sz="1600"/>
              <a:t> Station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358912" y="203012"/>
            <a:ext cx="4566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LTE</a:t>
            </a:r>
          </a:p>
        </p:txBody>
      </p:sp>
      <p:cxnSp>
        <p:nvCxnSpPr>
          <p:cNvPr id="74" name="Straight Arrow Connector 73"/>
          <p:cNvCxnSpPr>
            <a:stCxn id="73" idx="2"/>
          </p:cNvCxnSpPr>
          <p:nvPr/>
        </p:nvCxnSpPr>
        <p:spPr>
          <a:xfrm flipH="1">
            <a:off x="4465183" y="541566"/>
            <a:ext cx="122029" cy="43637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2353905" y="2225964"/>
            <a:ext cx="16874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/>
              <a:t>Network Switch &amp;</a:t>
            </a:r>
          </a:p>
          <a:p>
            <a:pPr algn="ctr"/>
            <a:r>
              <a:rPr lang="en-US" sz="1600"/>
              <a:t>ADS-B Receivers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598321" y="1593390"/>
            <a:ext cx="1285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/>
              <a:t>DVR &amp; ADS-B</a:t>
            </a:r>
          </a:p>
          <a:p>
            <a:pPr algn="ctr"/>
            <a:r>
              <a:rPr lang="en-US" sz="1600"/>
              <a:t>Receiver</a:t>
            </a:r>
          </a:p>
        </p:txBody>
      </p:sp>
      <p:sp>
        <p:nvSpPr>
          <p:cNvPr id="3" name="Rectangle 2"/>
          <p:cNvSpPr/>
          <p:nvPr/>
        </p:nvSpPr>
        <p:spPr>
          <a:xfrm>
            <a:off x="3497189" y="637832"/>
            <a:ext cx="386227" cy="1143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/>
          <p:cNvSpPr txBox="1"/>
          <p:nvPr/>
        </p:nvSpPr>
        <p:spPr>
          <a:xfrm>
            <a:off x="1692275" y="171828"/>
            <a:ext cx="18479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/>
              <a:t>Cable Pass Through from Roof</a:t>
            </a:r>
          </a:p>
        </p:txBody>
      </p:sp>
      <p:cxnSp>
        <p:nvCxnSpPr>
          <p:cNvPr id="54" name="Straight Arrow Connector 53"/>
          <p:cNvCxnSpPr>
            <a:endCxn id="3" idx="1"/>
          </p:cNvCxnSpPr>
          <p:nvPr/>
        </p:nvCxnSpPr>
        <p:spPr>
          <a:xfrm>
            <a:off x="3268889" y="518306"/>
            <a:ext cx="228300" cy="1767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7347071" y="2605772"/>
            <a:ext cx="1203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Crew </a:t>
            </a:r>
            <a:r>
              <a:rPr lang="en-US" sz="1600" err="1"/>
              <a:t>Comm</a:t>
            </a:r>
            <a:endParaRPr lang="en-US" sz="1600"/>
          </a:p>
        </p:txBody>
      </p:sp>
      <p:cxnSp>
        <p:nvCxnSpPr>
          <p:cNvPr id="45" name="Straight Arrow Connector 44"/>
          <p:cNvCxnSpPr>
            <a:stCxn id="43" idx="2"/>
          </p:cNvCxnSpPr>
          <p:nvPr/>
        </p:nvCxnSpPr>
        <p:spPr>
          <a:xfrm>
            <a:off x="7948903" y="2944326"/>
            <a:ext cx="125249" cy="4490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358912" y="2620708"/>
            <a:ext cx="1133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DATA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840912" y="2470106"/>
            <a:ext cx="1133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</a:rPr>
              <a:t>Weather/Other</a:t>
            </a:r>
          </a:p>
        </p:txBody>
      </p:sp>
    </p:spTree>
    <p:extLst>
      <p:ext uri="{BB962C8B-B14F-4D97-AF65-F5344CB8AC3E}">
        <p14:creationId xmlns:p14="http://schemas.microsoft.com/office/powerpoint/2010/main" val="34605204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88613" y="752230"/>
            <a:ext cx="11201400" cy="54864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/>
          <p:cNvSpPr/>
          <p:nvPr/>
        </p:nvSpPr>
        <p:spPr>
          <a:xfrm>
            <a:off x="606901" y="3767329"/>
            <a:ext cx="1737668" cy="244939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Refrigerator</a:t>
            </a:r>
            <a:endParaRPr lang="en-US" sz="140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759952" y="3364992"/>
            <a:ext cx="1508760" cy="28553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/>
                </a:solidFill>
              </a:rPr>
              <a:t>Door</a:t>
            </a:r>
          </a:p>
        </p:txBody>
      </p:sp>
      <p:sp>
        <p:nvSpPr>
          <p:cNvPr id="9" name="Rectangle 8"/>
          <p:cNvSpPr/>
          <p:nvPr/>
        </p:nvSpPr>
        <p:spPr>
          <a:xfrm>
            <a:off x="10524744" y="4096512"/>
            <a:ext cx="86868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Lights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44569" y="5660136"/>
            <a:ext cx="5491839" cy="55658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2489853" y="5323370"/>
            <a:ext cx="5547724" cy="1337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ETRACK</a:t>
            </a:r>
          </a:p>
        </p:txBody>
      </p:sp>
      <p:sp>
        <p:nvSpPr>
          <p:cNvPr id="50" name="Rectangle 49"/>
          <p:cNvSpPr/>
          <p:nvPr/>
        </p:nvSpPr>
        <p:spPr>
          <a:xfrm>
            <a:off x="2417210" y="3072383"/>
            <a:ext cx="5547724" cy="1337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>
                <a:solidFill>
                  <a:schemeClr val="tx1"/>
                </a:solidFill>
              </a:rPr>
              <a:t>ETRACK</a:t>
            </a:r>
          </a:p>
        </p:txBody>
      </p:sp>
      <p:pic>
        <p:nvPicPr>
          <p:cNvPr id="12" name="Picture 11" descr="Lokesh, Author at Household Now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6" r="17631"/>
          <a:stretch/>
        </p:blipFill>
        <p:spPr>
          <a:xfrm>
            <a:off x="8165592" y="5335087"/>
            <a:ext cx="539496" cy="881634"/>
          </a:xfrm>
          <a:prstGeom prst="rect">
            <a:avLst/>
          </a:prstGeom>
        </p:spPr>
      </p:pic>
      <p:cxnSp>
        <p:nvCxnSpPr>
          <p:cNvPr id="15" name="Straight Arrow Connector 14"/>
          <p:cNvCxnSpPr/>
          <p:nvPr/>
        </p:nvCxnSpPr>
        <p:spPr>
          <a:xfrm flipH="1">
            <a:off x="7836408" y="2584130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4832995" y="2586498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173" descr="MCHH01076_0000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6465" y="3620485"/>
            <a:ext cx="179387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18"/>
          <p:cNvSpPr txBox="1"/>
          <p:nvPr/>
        </p:nvSpPr>
        <p:spPr>
          <a:xfrm rot="18396930">
            <a:off x="4662307" y="2062305"/>
            <a:ext cx="9939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WX Station</a:t>
            </a:r>
          </a:p>
        </p:txBody>
      </p:sp>
      <p:sp>
        <p:nvSpPr>
          <p:cNvPr id="57" name="TextBox 56"/>
          <p:cNvSpPr txBox="1"/>
          <p:nvPr/>
        </p:nvSpPr>
        <p:spPr>
          <a:xfrm rot="18396930">
            <a:off x="7777731" y="1853449"/>
            <a:ext cx="131521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err="1"/>
              <a:t>PingStation</a:t>
            </a:r>
            <a:r>
              <a:rPr lang="en-US" sz="1400"/>
              <a:t>, two other extension poles</a:t>
            </a:r>
          </a:p>
        </p:txBody>
      </p:sp>
      <p:cxnSp>
        <p:nvCxnSpPr>
          <p:cNvPr id="59" name="Straight Arrow Connector 58"/>
          <p:cNvCxnSpPr/>
          <p:nvPr/>
        </p:nvCxnSpPr>
        <p:spPr>
          <a:xfrm flipH="1">
            <a:off x="7020848" y="2605356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 rot="18396930">
            <a:off x="6660577" y="1689689"/>
            <a:ext cx="19224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LTE Directional Antenna</a:t>
            </a:r>
          </a:p>
        </p:txBody>
      </p:sp>
      <p:cxnSp>
        <p:nvCxnSpPr>
          <p:cNvPr id="79" name="Straight Arrow Connector 78"/>
          <p:cNvCxnSpPr/>
          <p:nvPr/>
        </p:nvCxnSpPr>
        <p:spPr>
          <a:xfrm flipH="1">
            <a:off x="5986143" y="2610288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 rot="18396930">
            <a:off x="5794961" y="2063601"/>
            <a:ext cx="1023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Spare Poles</a:t>
            </a:r>
          </a:p>
        </p:txBody>
      </p:sp>
      <p:cxnSp>
        <p:nvCxnSpPr>
          <p:cNvPr id="21" name="Straight Arrow Connector 20"/>
          <p:cNvCxnSpPr/>
          <p:nvPr/>
        </p:nvCxnSpPr>
        <p:spPr>
          <a:xfrm flipH="1">
            <a:off x="3659608" y="2577921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 rot="18396930">
            <a:off x="3479709" y="1995331"/>
            <a:ext cx="11017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ADS-B </a:t>
            </a:r>
            <a:r>
              <a:rPr lang="en-US" sz="1400" err="1"/>
              <a:t>Xtend</a:t>
            </a:r>
            <a:endParaRPr lang="en-US" sz="1400"/>
          </a:p>
        </p:txBody>
      </p:sp>
      <p:cxnSp>
        <p:nvCxnSpPr>
          <p:cNvPr id="23" name="Straight Arrow Connector 22"/>
          <p:cNvCxnSpPr/>
          <p:nvPr/>
        </p:nvCxnSpPr>
        <p:spPr>
          <a:xfrm flipH="1">
            <a:off x="2810115" y="2561205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 rot="18396930">
            <a:off x="2571056" y="1830605"/>
            <a:ext cx="14496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DVR Camera Pole</a:t>
            </a: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5429325" y="2582282"/>
            <a:ext cx="91440" cy="46634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 rot="18396930">
            <a:off x="5238143" y="2035595"/>
            <a:ext cx="1023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Spare Poles</a:t>
            </a:r>
          </a:p>
        </p:txBody>
      </p:sp>
    </p:spTree>
    <p:extLst>
      <p:ext uri="{BB962C8B-B14F-4D97-AF65-F5344CB8AC3E}">
        <p14:creationId xmlns:p14="http://schemas.microsoft.com/office/powerpoint/2010/main" val="1771907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6" descr="http://cdn.pcworld.idg.com.au/dimg/700x700/dimg/m_img_714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29"/>
          <a:stretch/>
        </p:blipFill>
        <p:spPr bwMode="auto">
          <a:xfrm>
            <a:off x="4211862" y="2445470"/>
            <a:ext cx="1534488" cy="88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327372" y="752230"/>
            <a:ext cx="8014796" cy="5486400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>
            <a:off x="4069232" y="4219700"/>
            <a:ext cx="4498701" cy="107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333595" y="752230"/>
            <a:ext cx="1698172" cy="34592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339806" y="4219700"/>
            <a:ext cx="1678087" cy="20003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File Cabinets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V="1">
            <a:off x="2333595" y="3704926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2327372" y="215552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2327372" y="284599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2319721" y="1291925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" descr="http://cdn.pcworld.idg.com.au/dimg/700x700/dimg/m_img_7143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24"/>
          <a:stretch/>
        </p:blipFill>
        <p:spPr bwMode="auto">
          <a:xfrm>
            <a:off x="6913600" y="2445470"/>
            <a:ext cx="1534488" cy="892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TextBox 71"/>
          <p:cNvSpPr txBox="1"/>
          <p:nvPr/>
        </p:nvSpPr>
        <p:spPr>
          <a:xfrm>
            <a:off x="2439462" y="3112688"/>
            <a:ext cx="14955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Tool Bag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618595" y="753863"/>
            <a:ext cx="1704395" cy="345923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8618595" y="4221333"/>
            <a:ext cx="1699589" cy="20003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File Cabinets</a:t>
            </a:r>
          </a:p>
        </p:txBody>
      </p:sp>
      <p:cxnSp>
        <p:nvCxnSpPr>
          <p:cNvPr id="50" name="Straight Connector 49"/>
          <p:cNvCxnSpPr/>
          <p:nvPr/>
        </p:nvCxnSpPr>
        <p:spPr>
          <a:xfrm flipV="1">
            <a:off x="8624818" y="3475202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V="1">
            <a:off x="8618595" y="2157158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8618595" y="2847628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8610944" y="1293558"/>
            <a:ext cx="169817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2880" y="1408176"/>
            <a:ext cx="211451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No computers are setup in the front of the trailer.</a:t>
            </a:r>
          </a:p>
          <a:p>
            <a:endParaRPr lang="en-US"/>
          </a:p>
          <a:p>
            <a:r>
              <a:rPr lang="en-US"/>
              <a:t>Monitors can be plugged into a laptop with HDMI</a:t>
            </a:r>
          </a:p>
          <a:p>
            <a:endParaRPr lang="en-US"/>
          </a:p>
          <a:p>
            <a:r>
              <a:rPr lang="en-US"/>
              <a:t>Two general stations are for Flight Director and or GCS laptops</a:t>
            </a:r>
          </a:p>
        </p:txBody>
      </p:sp>
      <p:pic>
        <p:nvPicPr>
          <p:cNvPr id="79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4515" y="3359590"/>
            <a:ext cx="828937" cy="828937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5717669" y="2611636"/>
            <a:ext cx="120366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Crew </a:t>
            </a:r>
            <a:r>
              <a:rPr lang="en-US" sz="1600" err="1"/>
              <a:t>Comm</a:t>
            </a:r>
            <a:endParaRPr lang="en-US" sz="1600"/>
          </a:p>
        </p:txBody>
      </p:sp>
      <p:cxnSp>
        <p:nvCxnSpPr>
          <p:cNvPr id="81" name="Straight Arrow Connector 80"/>
          <p:cNvCxnSpPr>
            <a:stCxn id="80" idx="2"/>
          </p:cNvCxnSpPr>
          <p:nvPr/>
        </p:nvCxnSpPr>
        <p:spPr>
          <a:xfrm>
            <a:off x="6319501" y="2950190"/>
            <a:ext cx="125249" cy="44907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0957" y="3583861"/>
            <a:ext cx="1054909" cy="549581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4288273" y="4943340"/>
            <a:ext cx="5245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/>
              <a:t>VHF</a:t>
            </a:r>
          </a:p>
        </p:txBody>
      </p:sp>
      <p:cxnSp>
        <p:nvCxnSpPr>
          <p:cNvPr id="83" name="Straight Arrow Connector 82"/>
          <p:cNvCxnSpPr>
            <a:stCxn id="82" idx="0"/>
            <a:endCxn id="11" idx="2"/>
          </p:cNvCxnSpPr>
          <p:nvPr/>
        </p:nvCxnSpPr>
        <p:spPr>
          <a:xfrm flipV="1">
            <a:off x="4550525" y="4133442"/>
            <a:ext cx="97887" cy="80989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742734" y="2743356"/>
            <a:ext cx="4331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FD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7335742" y="2702277"/>
            <a:ext cx="666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DATA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8682509" y="2902726"/>
            <a:ext cx="1634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Screws/Bolts/Nuts/Washers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8675952" y="3703203"/>
            <a:ext cx="1634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Power Cables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8646745" y="2260765"/>
            <a:ext cx="1634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Random Supplies Box</a:t>
            </a:r>
          </a:p>
        </p:txBody>
      </p:sp>
    </p:spTree>
    <p:extLst>
      <p:ext uri="{BB962C8B-B14F-4D97-AF65-F5344CB8AC3E}">
        <p14:creationId xmlns:p14="http://schemas.microsoft.com/office/powerpoint/2010/main" val="1610981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595B36E21B1446BEF02EDF6A5CCE80" ma:contentTypeVersion="16" ma:contentTypeDescription="Create a new document." ma:contentTypeScope="" ma:versionID="cb3f038269a04c3b2e92b0c01195ebc2">
  <xsd:schema xmlns:xsd="http://www.w3.org/2001/XMLSchema" xmlns:xs="http://www.w3.org/2001/XMLSchema" xmlns:p="http://schemas.microsoft.com/office/2006/metadata/properties" xmlns:ns2="ccac55a5-58e7-4cfd-80ed-2691a1bce1d6" xmlns:ns3="2375ba19-772d-4d13-94f5-7dbbc4c4ecf9" targetNamespace="http://schemas.microsoft.com/office/2006/metadata/properties" ma:root="true" ma:fieldsID="4f0a95fd0c9091c32ffa05e97010d4ef" ns2:_="" ns3:_="">
    <xsd:import namespace="ccac55a5-58e7-4cfd-80ed-2691a1bce1d6"/>
    <xsd:import namespace="2375ba19-772d-4d13-94f5-7dbbc4c4e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ProgramManagmentTimelin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c55a5-58e7-4cfd-80ed-2691a1bce1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286ec34-a2ae-4ac6-b6b4-0b3167cce8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ProgramManagmentTimeline" ma:index="21" nillable="true" ma:displayName="Program Managment Timeline" ma:format="Dropdown" ma:internalName="ProgramManagmentTimeline">
      <xsd:simpleType>
        <xsd:restriction base="dms:Text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75ba19-772d-4d13-94f5-7dbbc4c4e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5060e82-c821-4056-90ef-600aab9d78e6}" ma:internalName="TaxCatchAll" ma:showField="CatchAllData" ma:web="2375ba19-772d-4d13-94f5-7dbbc4c4e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375ba19-772d-4d13-94f5-7dbbc4c4ecf9" xsi:nil="true"/>
    <lcf76f155ced4ddcb4097134ff3c332f xmlns="ccac55a5-58e7-4cfd-80ed-2691a1bce1d6">
      <Terms xmlns="http://schemas.microsoft.com/office/infopath/2007/PartnerControls"/>
    </lcf76f155ced4ddcb4097134ff3c332f>
    <ProgramManagmentTimeline xmlns="ccac55a5-58e7-4cfd-80ed-2691a1bce1d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7EC662E-DD06-4263-8951-65093B074201}"/>
</file>

<file path=customXml/itemProps2.xml><?xml version="1.0" encoding="utf-8"?>
<ds:datastoreItem xmlns:ds="http://schemas.openxmlformats.org/officeDocument/2006/customXml" ds:itemID="{EB4DDAAD-046E-4E5E-9424-7D88FD79F838}">
  <ds:schemaRefs>
    <ds:schemaRef ds:uri="81440e7a-8729-4a3e-840e-e66841c7bee2"/>
    <ds:schemaRef ds:uri="c2b3322c-d30d-4eb5-ba34-c64c37c278c8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384A3C9C-0D14-40B9-BA45-57E967854F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Microsoft Office PowerPoint</Application>
  <PresentationFormat>Widescreen</PresentationFormat>
  <Paragraphs>222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NPUASTS Command Center Trailer</vt:lpstr>
      <vt:lpstr>Specs</vt:lpstr>
      <vt:lpstr>Trailer Sections</vt:lpstr>
      <vt:lpstr>Sensors and Specialized Software</vt:lpstr>
      <vt:lpstr>Communications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Follow the Checklist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NPUASTS Command Center Trailer</dc:title>
  <dc:creator>Theisen, Chris</dc:creator>
  <cp:lastModifiedBy>Amanda Brandt</cp:lastModifiedBy>
  <cp:revision>2</cp:revision>
  <dcterms:created xsi:type="dcterms:W3CDTF">2020-09-28T15:15:14Z</dcterms:created>
  <dcterms:modified xsi:type="dcterms:W3CDTF">2025-02-05T01:36:55Z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0x010100C2595B36E21B1446BEF02EDF6A5CCE80</vt:lpwstr>
  </property>
  <property fmtid="{D5CDD505-2E9C-101B-9397-08002B2CF9AE}" pid="3" name="MediaServiceImageTags">
    <vt:lpwstr/>
  </property>
</Properties>
</file>